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3.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4.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xml" ContentType="application/vnd.openxmlformats-officedocument.presentationml.tags+xml"/>
  <Override PartName="/ppt/notesSlides/notesSlide32.xml" ContentType="application/vnd.openxmlformats-officedocument.presentationml.notesSlide+xml"/>
  <Override PartName="/ppt/tags/tag3.xml" ContentType="application/vnd.openxmlformats-officedocument.presentationml.tags+xml"/>
  <Override PartName="/ppt/notesSlides/notesSlide33.xml" ContentType="application/vnd.openxmlformats-officedocument.presentationml.notesSlide+xml"/>
  <Override PartName="/ppt/tags/tag4.xml" ContentType="application/vnd.openxmlformats-officedocument.presentationml.tags+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tags/tag6.xml" ContentType="application/vnd.openxmlformats-officedocument.presentationml.tags+xml"/>
  <Override PartName="/ppt/notesSlides/notesSlide36.xml" ContentType="application/vnd.openxmlformats-officedocument.presentationml.notesSlide+xml"/>
  <Override PartName="/ppt/tags/tag7.xml" ContentType="application/vnd.openxmlformats-officedocument.presentationml.tags+xml"/>
  <Override PartName="/ppt/notesSlides/notesSlide37.xml" ContentType="application/vnd.openxmlformats-officedocument.presentationml.notesSlide+xml"/>
  <Override PartName="/ppt/tags/tag8.xml" ContentType="application/vnd.openxmlformats-officedocument.presentationml.tags+xml"/>
  <Override PartName="/ppt/notesSlides/notesSlide38.xml" ContentType="application/vnd.openxmlformats-officedocument.presentationml.notesSlide+xml"/>
  <Override PartName="/ppt/tags/tag9.xml" ContentType="application/vnd.openxmlformats-officedocument.presentationml.tags+xml"/>
  <Override PartName="/ppt/notesSlides/notesSlide39.xml" ContentType="application/vnd.openxmlformats-officedocument.presentationml.notesSlide+xml"/>
  <Override PartName="/ppt/tags/tag10.xml" ContentType="application/vnd.openxmlformats-officedocument.presentationml.tags+xml"/>
  <Override PartName="/ppt/notesSlides/notesSlide40.xml" ContentType="application/vnd.openxmlformats-officedocument.presentationml.notesSlide+xml"/>
  <Override PartName="/ppt/tags/tag11.xml" ContentType="application/vnd.openxmlformats-officedocument.presentationml.tags+xml"/>
  <Override PartName="/ppt/notesSlides/notesSlide41.xml" ContentType="application/vnd.openxmlformats-officedocument.presentationml.notesSlide+xml"/>
  <Override PartName="/ppt/tags/tag12.xml" ContentType="application/vnd.openxmlformats-officedocument.presentationml.tags+xml"/>
  <Override PartName="/ppt/notesSlides/notesSlide42.xml" ContentType="application/vnd.openxmlformats-officedocument.presentationml.notesSlide+xml"/>
  <Override PartName="/ppt/tags/tag13.xml" ContentType="application/vnd.openxmlformats-officedocument.presentationml.tags+xml"/>
  <Override PartName="/ppt/notesSlides/notesSlide43.xml" ContentType="application/vnd.openxmlformats-officedocument.presentationml.notesSlide+xml"/>
  <Override PartName="/ppt/tags/tag14.xml" ContentType="application/vnd.openxmlformats-officedocument.presentationml.tags+xml"/>
  <Override PartName="/ppt/notesSlides/notesSlide4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4"/>
    <p:sldMasterId id="2147484228" r:id="rId5"/>
    <p:sldMasterId id="2147484401" r:id="rId6"/>
    <p:sldMasterId id="2147484435" r:id="rId7"/>
    <p:sldMasterId id="2147483660" r:id="rId8"/>
  </p:sldMasterIdLst>
  <p:notesMasterIdLst>
    <p:notesMasterId r:id="rId53"/>
  </p:notesMasterIdLst>
  <p:sldIdLst>
    <p:sldId id="2076138216" r:id="rId9"/>
    <p:sldId id="2138" r:id="rId10"/>
    <p:sldId id="2140" r:id="rId11"/>
    <p:sldId id="2141" r:id="rId12"/>
    <p:sldId id="2142" r:id="rId13"/>
    <p:sldId id="2143" r:id="rId14"/>
    <p:sldId id="2144" r:id="rId15"/>
    <p:sldId id="2145" r:id="rId16"/>
    <p:sldId id="2150" r:id="rId17"/>
    <p:sldId id="2146" r:id="rId18"/>
    <p:sldId id="2147" r:id="rId19"/>
    <p:sldId id="2148" r:id="rId20"/>
    <p:sldId id="2149" r:id="rId21"/>
    <p:sldId id="2151" r:id="rId22"/>
    <p:sldId id="2153" r:id="rId23"/>
    <p:sldId id="2154" r:id="rId24"/>
    <p:sldId id="2155" r:id="rId25"/>
    <p:sldId id="2156" r:id="rId26"/>
    <p:sldId id="2157" r:id="rId27"/>
    <p:sldId id="2158" r:id="rId28"/>
    <p:sldId id="2159" r:id="rId29"/>
    <p:sldId id="2160" r:id="rId30"/>
    <p:sldId id="2161" r:id="rId31"/>
    <p:sldId id="1999" r:id="rId32"/>
    <p:sldId id="2162" r:id="rId33"/>
    <p:sldId id="2163" r:id="rId34"/>
    <p:sldId id="2165" r:id="rId35"/>
    <p:sldId id="2166" r:id="rId36"/>
    <p:sldId id="2167" r:id="rId37"/>
    <p:sldId id="2215" r:id="rId38"/>
    <p:sldId id="2214" r:id="rId39"/>
    <p:sldId id="2216" r:id="rId40"/>
    <p:sldId id="1788" r:id="rId41"/>
    <p:sldId id="1829" r:id="rId42"/>
    <p:sldId id="1810" r:id="rId43"/>
    <p:sldId id="1811" r:id="rId44"/>
    <p:sldId id="1812" r:id="rId45"/>
    <p:sldId id="1796" r:id="rId46"/>
    <p:sldId id="1790" r:id="rId47"/>
    <p:sldId id="1735" r:id="rId48"/>
    <p:sldId id="1814" r:id="rId49"/>
    <p:sldId id="1815" r:id="rId50"/>
    <p:sldId id="1816" r:id="rId51"/>
    <p:sldId id="179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46" autoAdjust="0"/>
    <p:restoredTop sz="94679" autoAdjust="0"/>
  </p:normalViewPr>
  <p:slideViewPr>
    <p:cSldViewPr snapToGrid="0">
      <p:cViewPr varScale="1">
        <p:scale>
          <a:sx n="81" d="100"/>
          <a:sy n="81" d="100"/>
        </p:scale>
        <p:origin x="30" y="90"/>
      </p:cViewPr>
      <p:guideLst/>
    </p:cSldViewPr>
  </p:slideViewPr>
  <p:notesTextViewPr>
    <p:cViewPr>
      <p:scale>
        <a:sx n="1" d="1"/>
        <a:sy n="1" d="1"/>
      </p:scale>
      <p:origin x="0" y="0"/>
    </p:cViewPr>
  </p:notesTextViewPr>
  <p:notesViewPr>
    <p:cSldViewPr snapToGrid="0">
      <p:cViewPr varScale="1">
        <p:scale>
          <a:sx n="68" d="100"/>
          <a:sy n="68" d="100"/>
        </p:scale>
        <p:origin x="2526" y="45"/>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tableStyles" Target="tableStyle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CLEARWATER GROUP LLC)" userId="5ec9b45e-09f7-4acb-ae45-95f738816775" providerId="ADAL" clId="{28AEFA30-DD8F-4909-B53B-AA42AD518ADC}"/>
    <pc:docChg chg="addSld delSld modSld addMainMaster">
      <pc:chgData name="Julie Descamp (CLEARWATER GROUP LLC)" userId="5ec9b45e-09f7-4acb-ae45-95f738816775" providerId="ADAL" clId="{28AEFA30-DD8F-4909-B53B-AA42AD518ADC}" dt="2020-07-22T19:32:45.791" v="4" actId="47"/>
      <pc:docMkLst>
        <pc:docMk/>
      </pc:docMkLst>
      <pc:sldChg chg="del">
        <pc:chgData name="Julie Descamp (CLEARWATER GROUP LLC)" userId="5ec9b45e-09f7-4acb-ae45-95f738816775" providerId="ADAL" clId="{28AEFA30-DD8F-4909-B53B-AA42AD518ADC}" dt="2020-07-22T19:32:45.791" v="4" actId="47"/>
        <pc:sldMkLst>
          <pc:docMk/>
          <pc:sldMk cId="526508219" sldId="2137"/>
        </pc:sldMkLst>
      </pc:sldChg>
      <pc:sldChg chg="modSp add mod">
        <pc:chgData name="Julie Descamp (CLEARWATER GROUP LLC)" userId="5ec9b45e-09f7-4acb-ae45-95f738816775" providerId="ADAL" clId="{28AEFA30-DD8F-4909-B53B-AA42AD518ADC}" dt="2020-07-22T19:32:42.884" v="3" actId="255"/>
        <pc:sldMkLst>
          <pc:docMk/>
          <pc:sldMk cId="633729110" sldId="2076138216"/>
        </pc:sldMkLst>
        <pc:spChg chg="mod">
          <ac:chgData name="Julie Descamp (CLEARWATER GROUP LLC)" userId="5ec9b45e-09f7-4acb-ae45-95f738816775" providerId="ADAL" clId="{28AEFA30-DD8F-4909-B53B-AA42AD518ADC}" dt="2020-07-22T19:32:23.866" v="1"/>
          <ac:spMkLst>
            <pc:docMk/>
            <pc:sldMk cId="633729110" sldId="2076138216"/>
            <ac:spMk id="2" creationId="{00000000-0000-0000-0000-000000000000}"/>
          </ac:spMkLst>
        </pc:spChg>
        <pc:spChg chg="mod">
          <ac:chgData name="Julie Descamp (CLEARWATER GROUP LLC)" userId="5ec9b45e-09f7-4acb-ae45-95f738816775" providerId="ADAL" clId="{28AEFA30-DD8F-4909-B53B-AA42AD518ADC}" dt="2020-07-22T19:32:42.884" v="3" actId="255"/>
          <ac:spMkLst>
            <pc:docMk/>
            <pc:sldMk cId="633729110" sldId="2076138216"/>
            <ac:spMk id="3" creationId="{A844FFA6-9262-4C36-A78A-C4C5EF77C6FE}"/>
          </ac:spMkLst>
        </pc:spChg>
      </pc:sldChg>
      <pc:sldMasterChg chg="add addSldLayout">
        <pc:chgData name="Julie Descamp (CLEARWATER GROUP LLC)" userId="5ec9b45e-09f7-4acb-ae45-95f738816775" providerId="ADAL" clId="{28AEFA30-DD8F-4909-B53B-AA42AD518ADC}" dt="2020-07-22T19:32:14.363" v="0" actId="22"/>
        <pc:sldMasterMkLst>
          <pc:docMk/>
          <pc:sldMasterMk cId="87487412" sldId="2147483660"/>
        </pc:sldMasterMkLst>
        <pc:sldLayoutChg chg="add">
          <pc:chgData name="Julie Descamp (CLEARWATER GROUP LLC)" userId="5ec9b45e-09f7-4acb-ae45-95f738816775" providerId="ADAL" clId="{28AEFA30-DD8F-4909-B53B-AA42AD518ADC}" dt="2020-07-22T19:32:14.363" v="0" actId="22"/>
          <pc:sldLayoutMkLst>
            <pc:docMk/>
            <pc:sldMasterMk cId="87487412" sldId="2147483660"/>
            <pc:sldLayoutMk cId="4094627309" sldId="2147483671"/>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926626160" sldId="2147483672"/>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4032333795" sldId="2147483673"/>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554139112" sldId="2147483674"/>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278894218" sldId="2147483675"/>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16899507" sldId="2147483676"/>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401457525" sldId="2147483677"/>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116158106" sldId="2147483678"/>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4077211997" sldId="2147483679"/>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4108482333" sldId="2147483680"/>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540683807" sldId="2147483681"/>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21934608" sldId="2147483682"/>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867514222" sldId="2147483683"/>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958490184" sldId="2147483684"/>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601572836" sldId="2147483685"/>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356955728" sldId="2147483686"/>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363638931" sldId="2147483687"/>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016179906" sldId="2147483688"/>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863709060" sldId="2147483689"/>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94904762" sldId="2147483690"/>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323237206" sldId="2147483691"/>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510008915" sldId="2147483692"/>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974264315" sldId="2147483693"/>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269724954" sldId="2147483694"/>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756559274" sldId="2147483696"/>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091604451" sldId="2147483697"/>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799975977" sldId="2147483698"/>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429293935" sldId="2147483699"/>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791780039" sldId="2147483700"/>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172933227" sldId="2147483701"/>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386269191" sldId="2147483702"/>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624611229" sldId="2147483703"/>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673328118" sldId="2147485518"/>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566174507" sldId="2147485519"/>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622920375" sldId="2147485520"/>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782392134" sldId="2147485521"/>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24866462" sldId="2147485522"/>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4233305935" sldId="2147485523"/>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511165474" sldId="2147485524"/>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95454277" sldId="2147485525"/>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949234042" sldId="2147485526"/>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386133776" sldId="2147485527"/>
          </pc:sldLayoutMkLst>
        </pc:sldLayoutChg>
      </pc:sldMasterChg>
      <pc:sldMasterChg chg="delSldLayout">
        <pc:chgData name="Julie Descamp (CLEARWATER GROUP LLC)" userId="5ec9b45e-09f7-4acb-ae45-95f738816775" providerId="ADAL" clId="{28AEFA30-DD8F-4909-B53B-AA42AD518ADC}" dt="2020-07-22T19:32:45.791" v="4" actId="47"/>
        <pc:sldMasterMkLst>
          <pc:docMk/>
          <pc:sldMasterMk cId="662980139" sldId="2147484016"/>
        </pc:sldMasterMkLst>
        <pc:sldLayoutChg chg="del">
          <pc:chgData name="Julie Descamp (CLEARWATER GROUP LLC)" userId="5ec9b45e-09f7-4acb-ae45-95f738816775" providerId="ADAL" clId="{28AEFA30-DD8F-4909-B53B-AA42AD518ADC}" dt="2020-07-22T19:32:45.791" v="4" actId="47"/>
          <pc:sldLayoutMkLst>
            <pc:docMk/>
            <pc:sldMasterMk cId="662980139" sldId="2147484016"/>
            <pc:sldLayoutMk cId="3924328497" sldId="21474840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DA37B5-42E6-4FC0-BF3A-52D416D10A8D}" type="datetimeFigureOut">
              <a:rPr lang="en-US" smtClean="0"/>
              <a:t>8/14/2020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AEC38C-2AA6-45EB-B7A5-18E42F79037E}" type="slidenum">
              <a:rPr lang="en-US" smtClean="0"/>
              <a:t>‹#›</a:t>
            </a:fld>
            <a:endParaRPr lang="en-US"/>
          </a:p>
        </p:txBody>
      </p:sp>
    </p:spTree>
    <p:extLst>
      <p:ext uri="{BB962C8B-B14F-4D97-AF65-F5344CB8AC3E}">
        <p14:creationId xmlns:p14="http://schemas.microsoft.com/office/powerpoint/2010/main" val="3477359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microsoftteams/platform/concepts/authentication/authentication"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cdx.transform.microsoft.com/experience-detail/15448f82-f681-4186-97b5-aa4354435a9a"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cdx.transform.microsoft.com/experience-detail/15448f82-f681-4186-97b5-aa4354435a9a"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icrosoft.github.io/fluent-ui-reac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8/14/2020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7376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atin typeface="Segoe UI" panose="020B0502040204020203" pitchFamily="34" charset="0"/>
                <a:cs typeface="Segoe UI" panose="020B0502040204020203" pitchFamily="34" charset="0"/>
              </a:rPr>
              <a:t>Webhook を使用すると、Web サービスを Microsoft Teams 内のチャネルおよびチームに接続することができます。</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126393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727461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a:solidFill>
                <a:schemeClr val="tx1"/>
              </a:solidFill>
              <a:effectLst/>
              <a:latin typeface="Segoe UI Light" pitchFamily="34" charset="0"/>
              <a:ea typeface="+mn-ea"/>
              <a:cs typeface="+mn-cs"/>
            </a:endParaRPr>
          </a:p>
          <a:p>
            <a:endParaRPr lang="en-US" sz="882"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077252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ja-jp" baseline="0" dirty="0"/>
              <a:t>デモ リソースの場所: https://microsoft.sharepoint.com/:w:/t/MOCtoBaselineevents/Eb8M3kJioo5Fh3S0ON6Co20BOrpUwOCderLEhj4uOm1azA?e=R2ca0d</a:t>
            </a:r>
          </a:p>
          <a:p>
            <a:pPr marL="0" indent="0">
              <a:buFontTx/>
              <a:buNone/>
            </a:pPr>
            <a:endParaRPr lang="en-US" baseline="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526945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038534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atin typeface="+mn-lt"/>
              </a:rPr>
              <a:t>タブは、インタラクティブ コンテンツを表示するページです。</a:t>
            </a:r>
          </a:p>
          <a:p>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506962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215243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217956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sz="882" b="0" i="0" kern="1200">
                <a:solidFill>
                  <a:schemeClr val="tx1"/>
                </a:solidFill>
                <a:effectLst/>
                <a:latin typeface="Segoe UI Light" pitchFamily="34" charset="0"/>
                <a:ea typeface="+mn-ea"/>
                <a:cs typeface="+mn-cs"/>
              </a:rPr>
              <a:t>contentUrl </a:t>
            </a:r>
            <a:r>
              <a:rPr lang="ja-jp" sz="882" b="1" i="0" kern="1200">
                <a:solidFill>
                  <a:schemeClr val="tx1"/>
                </a:solidFill>
                <a:effectLst/>
                <a:latin typeface="Segoe UI Light" pitchFamily="34" charset="0"/>
                <a:ea typeface="+mn-ea"/>
                <a:cs typeface="+mn-cs"/>
              </a:rPr>
              <a:t>は、モバイルの Teams クライアントに読み込まれます</a:t>
            </a:r>
            <a:r>
              <a:rPr lang="ja-jp" sz="882" b="0" i="0" kern="1200">
                <a:solidFill>
                  <a:schemeClr val="tx1"/>
                </a:solidFill>
                <a:effectLst/>
                <a:latin typeface="Segoe UI Light" pitchFamily="34" charset="0"/>
                <a:ea typeface="+mn-ea"/>
                <a:cs typeface="+mn-cs"/>
              </a:rPr>
              <a:t>。</a:t>
            </a:r>
          </a:p>
          <a:p>
            <a:r>
              <a:rPr lang="ja-jp" sz="882" b="0" i="0" kern="1200">
                <a:solidFill>
                  <a:schemeClr val="tx1"/>
                </a:solidFill>
                <a:effectLst/>
                <a:latin typeface="Segoe UI Light" pitchFamily="34" charset="0"/>
                <a:ea typeface="+mn-ea"/>
                <a:cs typeface="+mn-cs"/>
              </a:rPr>
              <a:t>チャネル/グループ タブの場合でも、ユーザーは websiteUrl を介して別のブラウザーでタブを開くことができますが、contentUrl が最初に読み込まれます。</a:t>
            </a:r>
          </a:p>
          <a:p>
            <a:r>
              <a:rPr lang="ja-jp" sz="882" b="0" i="0" kern="1200">
                <a:solidFill>
                  <a:schemeClr val="tx1"/>
                </a:solidFill>
                <a:effectLst/>
                <a:latin typeface="Segoe UI Light" pitchFamily="34" charset="0"/>
                <a:ea typeface="+mn-ea"/>
                <a:cs typeface="+mn-cs"/>
              </a:rPr>
              <a:t>タブで認証が使用されている場合は、Teams の JavaScript SDK をバージョン1.4.1 以降にアップグレードする必要があります。アップグレードしないと、認証が失敗します。</a:t>
            </a:r>
          </a:p>
          <a:p>
            <a:endParaRPr lang="en-US" sz="882" b="0" i="0" kern="1200">
              <a:solidFill>
                <a:schemeClr val="tx1"/>
              </a:solidFill>
              <a:effectLst/>
              <a:latin typeface="Segoe UI Light" pitchFamily="34" charset="0"/>
              <a:ea typeface="+mn-ea"/>
              <a:cs typeface="+mn-cs"/>
            </a:endParaRPr>
          </a:p>
          <a:p>
            <a:pPr marL="0" indent="0">
              <a:buNone/>
            </a:pPr>
            <a:r>
              <a:rPr lang="ja-jp" sz="900" kern="1200">
                <a:solidFill>
                  <a:schemeClr val="tx1"/>
                </a:solidFill>
                <a:latin typeface="Segoe UI Light" pitchFamily="34" charset="0"/>
                <a:ea typeface="+mn-ea"/>
                <a:cs typeface="+mn-cs"/>
              </a:rPr>
              <a:t>カスタム タブは、チャネル、グループ チャット、または個人用アプリ (静的タブや 1対1 のボットを含むアプリ) の一部にすることができます。</a:t>
            </a:r>
          </a:p>
          <a:p>
            <a:pPr marL="0" indent="0">
              <a:buNone/>
            </a:pPr>
            <a:endParaRPr lang="en-US" sz="900" kern="1200">
              <a:solidFill>
                <a:schemeClr val="tx1"/>
              </a:solidFill>
              <a:latin typeface="Segoe UI Light" pitchFamily="34" charset="0"/>
              <a:ea typeface="+mn-ea"/>
              <a:cs typeface="+mn-cs"/>
            </a:endParaRPr>
          </a:p>
          <a:p>
            <a:pPr marL="0" indent="0">
              <a:buNone/>
            </a:pPr>
            <a:r>
              <a:rPr lang="ja-jp" sz="900" kern="1200">
                <a:solidFill>
                  <a:schemeClr val="tx1"/>
                </a:solidFill>
                <a:latin typeface="Segoe UI Light" pitchFamily="34" charset="0"/>
                <a:ea typeface="+mn-ea"/>
                <a:cs typeface="+mn-cs"/>
              </a:rPr>
              <a:t>個人用アプリは、アプリ ドロワーにあるモバイル クライアントで利用できます。アプリは、デスクトップまたは Web クライアントからのみインストールでき、モバイル クライアントに表示されるまでに最大 24 時間かかることがあります。</a:t>
            </a:r>
          </a:p>
          <a:p>
            <a:pPr marL="0" indent="0">
              <a:buNone/>
            </a:pPr>
            <a:endParaRPr lang="en-US" sz="900" kern="1200">
              <a:solidFill>
                <a:schemeClr val="tx1"/>
              </a:solidFill>
              <a:latin typeface="Segoe UI Light" pitchFamily="34" charset="0"/>
              <a:ea typeface="+mn-ea"/>
              <a:cs typeface="+mn-cs"/>
            </a:endParaRPr>
          </a:p>
          <a:p>
            <a:pPr marL="0" indent="0">
              <a:buNone/>
            </a:pPr>
            <a:r>
              <a:rPr lang="ja-jp" sz="900" kern="1200">
                <a:solidFill>
                  <a:schemeClr val="tx1"/>
                </a:solidFill>
                <a:latin typeface="Segoe UI Light" pitchFamily="34" charset="0"/>
                <a:ea typeface="+mn-ea"/>
                <a:cs typeface="+mn-cs"/>
              </a:rPr>
              <a:t>グループ タブとチャネル タブは、モバイル クライアントでも利用できます。websiteUrl を使用して、ブラウザー ウィンドウでタブを起動します。ただし、タブの横にある [...] オーバーフロー メニューをクリックし、[開く] を選択して、それらのタブをモバイル クライアントに読み込むことができます。これは、 contentUrl を使用して Teams のモバイル クライアント内にタブを読み込みます。</a:t>
            </a:r>
          </a:p>
          <a:p>
            <a:endParaRPr lang="en-US" sz="882"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081313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ja-jp" baseline="0" dirty="0"/>
              <a:t>デモ リソースの場所: https://microsoft.sharepoint.com/:w:/t/MOCtoBaselineevents/EdLjY3x6rdJAowOLVrPYkgEB7_cUK7V8Gf3csBwa1DMXxQ?e=bIemI1</a:t>
            </a:r>
          </a:p>
          <a:p>
            <a:pPr marL="0" indent="0">
              <a:buFontTx/>
              <a:buNone/>
            </a:pPr>
            <a:endParaRPr lang="en-US" baseline="0" dirty="0"/>
          </a:p>
          <a:p>
            <a:pPr marL="0" indent="0">
              <a:buFontTx/>
              <a:buNone/>
            </a:pPr>
            <a:endParaRPr lang="en-US" baseline="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478169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157466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575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atin typeface="Segoe UI" panose="020B0502040204020203" pitchFamily="34" charset="0"/>
                <a:cs typeface="Segoe UI" panose="020B0502040204020203" pitchFamily="34" charset="0"/>
              </a:rPr>
              <a:t>メッセージング拡張機能を使用すると、ユーザーはサービスで情報に関するクエリを実行したり、サービスに情報を投稿したりすることができます。</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809124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008769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993502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621509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ja-jp" baseline="0" dirty="0"/>
              <a:t>デモ リソースの場所: https://microsoft.sharepoint.com/:w:/t/MOCtoBaselineevents/EbSyzOo8NcNAoNsgw5n4VH0BSonSRR2CcogDOcbwNJ7mlw?e=l6EeHS</a:t>
            </a:r>
          </a:p>
          <a:p>
            <a:pPr marL="0" indent="0">
              <a:buFontTx/>
              <a:buNone/>
            </a:pPr>
            <a:endParaRPr lang="en-US" baseline="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94009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8/14/2020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290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dirty="0">
                <a:latin typeface="Segoe UI" panose="020B0502040204020203" pitchFamily="34" charset="0"/>
                <a:cs typeface="Segoe UI" panose="020B0502040204020203" pitchFamily="34" charset="0"/>
              </a:rPr>
              <a:t>会話ボットを使用すると、開発者はチャット機能をユーザーに提供できます。さらに、開発者</a:t>
            </a:r>
            <a:r>
              <a:rPr lang="ja-JP" altLang="en-US" dirty="0">
                <a:latin typeface="Segoe UI" panose="020B0502040204020203" pitchFamily="34" charset="0"/>
                <a:cs typeface="Segoe UI" panose="020B0502040204020203" pitchFamily="34" charset="0"/>
              </a:rPr>
              <a:t>は </a:t>
            </a:r>
            <a:r>
              <a:rPr lang="en-US" altLang="ja-JP" dirty="0">
                <a:latin typeface="Segoe UI" panose="020B0502040204020203" pitchFamily="34" charset="0"/>
                <a:cs typeface="Segoe UI" panose="020B0502040204020203" pitchFamily="34" charset="0"/>
              </a:rPr>
              <a:t>3</a:t>
            </a:r>
            <a:r>
              <a:rPr lang="ja-jp" dirty="0">
                <a:latin typeface="Segoe UI" panose="020B0502040204020203" pitchFamily="34" charset="0"/>
                <a:cs typeface="Segoe UI" panose="020B0502040204020203" pitchFamily="34" charset="0"/>
              </a:rPr>
              <a:t> 人以上のグループ チャットや、1 人のユーザーとボットの間のチャットなど、さまざまな種類のチャットを作成できます。</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491078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555599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257765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sz="900">
                <a:latin typeface="Segoe UI" panose="020B0502040204020203" pitchFamily="34" charset="0"/>
                <a:cs typeface="Segoe UI" panose="020B0502040204020203" pitchFamily="34" charset="0"/>
              </a:rPr>
              <a:t>Microsoft Teams は Microsoft 365 のチーム コラボレーション ハブです</a:t>
            </a:r>
          </a:p>
          <a:p>
            <a:r>
              <a:rPr lang="ja-jp" sz="900">
                <a:latin typeface="Segoe UI" panose="020B0502040204020203" pitchFamily="34" charset="0"/>
                <a:cs typeface="Segoe UI" panose="020B0502040204020203" pitchFamily="34" charset="0"/>
              </a:rPr>
              <a:t>Teams アプリを使用すると、Teams クライアント (Web、モバイル、デスクトップ) が Web サービス開発者のホストで拡張されます。</a:t>
            </a:r>
            <a:endParaRPr lang="en-US" sz="882" b="0" i="0" kern="1200">
              <a:solidFill>
                <a:schemeClr val="tx1"/>
              </a:solidFill>
              <a:effectLst/>
              <a:latin typeface="Segoe UI Light" pitchFamily="34" charset="0"/>
              <a:ea typeface="+mn-ea"/>
              <a:cs typeface="+mn-cs"/>
            </a:endParaRPr>
          </a:p>
          <a:p>
            <a:r>
              <a:rPr lang="ja-jp" sz="882" b="0" i="0" kern="1200">
                <a:solidFill>
                  <a:schemeClr val="tx1"/>
                </a:solidFill>
                <a:effectLst/>
                <a:latin typeface="Segoe UI Light" pitchFamily="34" charset="0"/>
                <a:ea typeface="+mn-ea"/>
                <a:cs typeface="+mn-cs"/>
              </a:rPr>
              <a:t>Teams アプリ マニフェストは、ユーザーにアプリを提供するために必要なメタデータを含むテキスト ファイルです。マニフェストにより、ユーザー エクスペリエンスが定義されます。</a:t>
            </a:r>
          </a:p>
          <a:p>
            <a:endParaRPr lang="en-US" sz="882" b="0" i="0" kern="1200">
              <a:solidFill>
                <a:schemeClr val="tx1"/>
              </a:solidFill>
              <a:effectLst/>
              <a:latin typeface="Segoe UI Light" pitchFamily="34" charset="0"/>
              <a:ea typeface="+mn-ea"/>
              <a:cs typeface="+mn-cs"/>
            </a:endParaRPr>
          </a:p>
          <a:p>
            <a:r>
              <a:rPr lang="ja-jp" sz="882" b="0" i="0" kern="1200">
                <a:solidFill>
                  <a:schemeClr val="tx1"/>
                </a:solidFill>
                <a:effectLst/>
                <a:latin typeface="Segoe UI Light" pitchFamily="34" charset="0"/>
                <a:ea typeface="+mn-ea"/>
                <a:cs typeface="+mn-cs"/>
              </a:rPr>
              <a:t>注意: </a:t>
            </a:r>
            <a:r>
              <a:rPr lang="ja-jp" sz="882" b="0" i="1" u="none" strike="noStrike" kern="1200">
                <a:solidFill>
                  <a:schemeClr val="tx1"/>
                </a:solidFill>
                <a:effectLst/>
                <a:latin typeface="Segoe UI Light" pitchFamily="34" charset="0"/>
                <a:ea typeface="+mn-ea"/>
                <a:cs typeface="+mn-cs"/>
              </a:rPr>
              <a:t>Microsoft Teams プラットフォームはホスティング サービスではありません。アプリを強化する Web サービスは、お客様がホストし、インターネット経由で HTTPS からアクセス可能である必要があります。</a:t>
            </a:r>
          </a:p>
          <a:p>
            <a:endParaRPr lang="en-US" sz="882" b="0" i="1" u="none" strike="noStrike" kern="1200">
              <a:solidFill>
                <a:schemeClr val="tx1"/>
              </a:solidFill>
              <a:effectLst/>
              <a:latin typeface="Segoe UI Light" pitchFamily="34" charset="0"/>
              <a:ea typeface="+mn-ea"/>
              <a:cs typeface="+mn-cs"/>
            </a:endParaRPr>
          </a:p>
          <a:p>
            <a:r>
              <a:rPr lang="ja-jp" sz="882" b="0" i="1" u="none" strike="noStrike" kern="1200">
                <a:solidFill>
                  <a:schemeClr val="tx1"/>
                </a:solidFill>
                <a:effectLst/>
                <a:latin typeface="Segoe UI Light" pitchFamily="34" charset="0"/>
                <a:ea typeface="+mn-ea"/>
                <a:cs typeface="+mn-cs"/>
              </a:rPr>
              <a:t>また、Microsoft Teams アプリで公開する機能は、セキュリティを確保するための追加の手順を実行しない限り、インターネット経由で一般公開されることに注意することが重要です。機密情報や保護された情報へのアクセスを提供している場合は、少なくともアプリに接続するエンドポイントを認証するか、</a:t>
            </a:r>
            <a:r>
              <a:rPr lang="ja-jp" sz="882" b="0" i="1" u="sng" kern="1200">
                <a:solidFill>
                  <a:schemeClr val="tx1"/>
                </a:solidFill>
                <a:effectLst/>
                <a:latin typeface="Segoe UI Light" pitchFamily="34" charset="0"/>
                <a:ea typeface="+mn-ea"/>
                <a:cs typeface="+mn-cs"/>
                <a:hlinkClick r:id="rId3"/>
              </a:rPr>
              <a:t>ユーザーを認証する</a:t>
            </a:r>
            <a:r>
              <a:rPr lang="ja-jp" sz="882" b="0" i="1" u="none" strike="noStrike" kern="1200">
                <a:solidFill>
                  <a:schemeClr val="tx1"/>
                </a:solidFill>
                <a:effectLst/>
                <a:latin typeface="Segoe UI Light" pitchFamily="34" charset="0"/>
                <a:ea typeface="+mn-ea"/>
                <a:cs typeface="+mn-cs"/>
              </a:rPr>
              <a:t>必要があります。</a:t>
            </a:r>
            <a:endParaRPr lang="en-US" sz="882"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6413446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8/14/2020 3:15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39552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7F3CD4-DD8A-40CC-B614-19C92594B3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219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t>マイクロソフトの Power Platform は、ユーザーがビジネスを加速できるソリューションを作成できる 4 つの主要製品で構成されています。</a:t>
            </a:r>
          </a:p>
          <a:p>
            <a:pPr lvl="1"/>
            <a:r>
              <a:rPr lang="ja-jp"/>
              <a:t>Power Apps</a:t>
            </a:r>
          </a:p>
          <a:p>
            <a:pPr lvl="1"/>
            <a:r>
              <a:rPr lang="ja-jp"/>
              <a:t>Power Automate</a:t>
            </a:r>
          </a:p>
          <a:p>
            <a:pPr lvl="1"/>
            <a:r>
              <a:rPr lang="ja-jp"/>
              <a:t>Power BI</a:t>
            </a:r>
          </a:p>
          <a:p>
            <a:pPr lvl="1"/>
            <a:r>
              <a:rPr lang="ja-jp"/>
              <a:t>Power Virtual Agents</a:t>
            </a:r>
          </a:p>
          <a:p>
            <a:pPr lvl="1"/>
            <a:endParaRPr lang="en-US"/>
          </a:p>
          <a:p>
            <a:r>
              <a:rPr lang="ja-jp"/>
              <a:t>このレッスンでは、Power Platform 製品の概要について説明し、どのように連携しているかを確認します。</a:t>
            </a:r>
          </a:p>
          <a:p>
            <a:endParaRPr lang="en-US"/>
          </a:p>
          <a:p>
            <a:r>
              <a:rPr lang="ja-jp"/>
              <a:t>各製品については、今後のレッスンで詳しく説明します。</a:t>
            </a:r>
            <a:br/>
            <a:endParaRPr lang="bs-Latn-BA"/>
          </a:p>
          <a:p>
            <a:pPr lvl="1"/>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8/14/2020 3:15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70165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E2F19A73-88F5-4B80-A929-CF8E66EE5449}"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6523719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9427A7F7-BB1E-479D-AFAA-B52F4D0C99F2}"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342112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8/14/2020 3:15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742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t>アプリを起動する方法を示し、Power Apps Studio の 3 つのペインを表示します。</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9427A7F7-BB1E-479D-AFAA-B52F4D0C99F2}"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8378758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t>アプリを起動する方法を示し、Power Apps Studio の 3 つのペインを表示します。</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9427A7F7-BB1E-479D-AFAA-B52F4D0C99F2}"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7839150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743450"/>
          </a:xfrm>
        </p:spPr>
        <p:txBody>
          <a:bodyPr/>
          <a:lstStyle/>
          <a:p>
            <a:pPr lvl="1" fontAlgn="base"/>
            <a:r>
              <a:rPr lang="ja-jp" sz="1600" dirty="0"/>
              <a:t>前提条件: SharePoint Online リストを作成する</a:t>
            </a:r>
          </a:p>
          <a:p>
            <a:pPr lvl="1" fontAlgn="base"/>
            <a:r>
              <a:rPr lang="ja-jp" sz="1600" dirty="0"/>
              <a:t>タスク 1: サービス デスク要求リストを確認する</a:t>
            </a:r>
          </a:p>
          <a:p>
            <a:pPr lvl="1" fontAlgn="base"/>
            <a:r>
              <a:rPr lang="ja-jp" sz="1600" dirty="0"/>
              <a:t>タスク 2: Power App を作成する</a:t>
            </a:r>
          </a:p>
          <a:p>
            <a:pPr lvl="1" fontAlgn="base"/>
            <a:r>
              <a:rPr lang="ja-jp" sz="1600" dirty="0"/>
              <a:t>タスク 3: Power App Studio を確認する (オプション)</a:t>
            </a:r>
          </a:p>
          <a:p>
            <a:pPr lvl="1" fontAlgn="base"/>
            <a:r>
              <a:rPr lang="ja-jp" sz="1600" dirty="0"/>
              <a:t>タスク 4: アプリをカスタマイズする (オプション)</a:t>
            </a:r>
          </a:p>
          <a:p>
            <a:pPr lvl="1" fontAlgn="base"/>
            <a:r>
              <a:rPr lang="ja-jp" sz="1600" dirty="0"/>
              <a:t>タスク 5: チケット管理システム アプリを Microsoft Teams に追加する</a:t>
            </a:r>
          </a:p>
          <a:p>
            <a:pPr lvl="1" fontAlgn="base"/>
            <a:r>
              <a:rPr lang="ja-jp" sz="1600" dirty="0"/>
              <a:t>タスク 6: モバイル デバイスからアプリを実行する (オプション)</a:t>
            </a:r>
          </a:p>
          <a:p>
            <a:pPr lvl="1" fontAlgn="base"/>
            <a:endParaRPr lang="en-US" sz="1600" dirty="0"/>
          </a:p>
          <a:p>
            <a:pPr marL="228600" lvl="1" indent="0" fontAlgn="base">
              <a:buNone/>
            </a:pPr>
            <a:r>
              <a:rPr lang="ja-jp" sz="1600" dirty="0">
                <a:highlight>
                  <a:srgbClr val="FFFF00"/>
                </a:highlight>
              </a:rPr>
              <a:t>または、</a:t>
            </a:r>
            <a:r>
              <a:rPr lang="ja-jp" sz="1600" dirty="0">
                <a:highlight>
                  <a:srgbClr val="FFFF00"/>
                </a:highlight>
                <a:hlinkClick r:id="rId3"/>
              </a:rPr>
              <a:t>Teams および Power Platform デモ</a:t>
            </a:r>
            <a:r>
              <a:rPr lang="ja-jp" sz="1600" dirty="0">
                <a:highlight>
                  <a:srgbClr val="FFFF00"/>
                </a:highlight>
              </a:rPr>
              <a:t>のクリック</a:t>
            </a:r>
            <a:br>
              <a:rPr lang="en-US" altLang="ja-JP" sz="1600" dirty="0">
                <a:highlight>
                  <a:srgbClr val="FFFF00"/>
                </a:highlight>
              </a:rPr>
            </a:br>
            <a:r>
              <a:rPr lang="ja-jp" sz="1600" dirty="0">
                <a:highlight>
                  <a:srgbClr val="FFFF00"/>
                </a:highlight>
              </a:rPr>
              <a:t>スルー デモを表示します。Teams の Power App が示されますが、アプリの構築方法は示されません。</a:t>
            </a:r>
          </a:p>
          <a:p>
            <a:endParaRPr lang="en-US" sz="110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9427A7F7-BB1E-479D-AFAA-B52F4D0C99F2}"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4694851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E2F19A73-88F5-4B80-A929-CF8E66EE5449}"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722636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t>Teams の UI/UX 要素を使用すると、Teams のクライアントにとって自然であると感じる豊富なエクスペリエンスを作成できます。</a:t>
            </a:r>
          </a:p>
          <a:p>
            <a:endParaRPr lang="en-US"/>
          </a:p>
          <a:p>
            <a:r>
              <a:rPr lang="ja-jp"/>
              <a:t>カードは、短い、または関連性のある情報の UI コンテナです。カードには、カード アクションをトリガーするボタンを含めることができます。</a:t>
            </a:r>
          </a:p>
          <a:p>
            <a:endParaRPr lang="en-US"/>
          </a:p>
          <a:p>
            <a:r>
              <a:rPr lang="ja-jp"/>
              <a:t>タスク モジュールは、データ入力が必要なワークフローのユーザー エクスペリエンスを簡素化できます。Teams 対応ポップアップの入力を収集します。</a:t>
            </a:r>
          </a:p>
          <a:p>
            <a:endParaRPr lang="en-US"/>
          </a:p>
          <a:p>
            <a:r>
              <a:rPr lang="ja-jp"/>
              <a:t>ディープ リンク: </a:t>
            </a:r>
            <a:r>
              <a:rPr lang="ja-jp" sz="882" b="0" i="0" u="none" strike="noStrike" kern="1200">
                <a:solidFill>
                  <a:schemeClr val="tx1"/>
                </a:solidFill>
                <a:effectLst/>
                <a:latin typeface="Segoe UI Light" pitchFamily="34" charset="0"/>
                <a:ea typeface="+mn-ea"/>
                <a:cs typeface="+mn-cs"/>
              </a:rPr>
              <a:t>チームのエンティティへのディープ リンクを作成できます。通常、これは、タブ内のコンテンツと情報に移動するリンクを作成するために使用されます。</a:t>
            </a:r>
          </a:p>
          <a:p>
            <a:endParaRPr lang="en-US" sz="882" b="0" i="0" u="none" strike="noStrike" kern="1200">
              <a:solidFill>
                <a:schemeClr val="tx1"/>
              </a:solidFill>
              <a:effectLst/>
              <a:latin typeface="Segoe UI Light" pitchFamily="34" charset="0"/>
              <a:ea typeface="+mn-ea"/>
              <a:cs typeface="+mn-cs"/>
            </a:endParaRPr>
          </a:p>
          <a:p>
            <a:r>
              <a:rPr lang="ja-jp" sz="882" b="0" i="0" u="none" strike="noStrike" kern="1200">
                <a:solidFill>
                  <a:schemeClr val="tx1"/>
                </a:solidFill>
                <a:effectLst/>
                <a:latin typeface="Segoe UI Light" pitchFamily="34" charset="0"/>
                <a:ea typeface="+mn-ea"/>
                <a:cs typeface="+mn-cs"/>
              </a:rPr>
              <a:t>ホストする Web ページは、Web コンテンツ ページとしてタブまたはタスク モジュールに組み込むことができます。</a:t>
            </a:r>
          </a:p>
          <a:p>
            <a:endParaRPr lang="en-US" sz="882" b="0" i="0" u="none" strike="noStrike" kern="1200">
              <a:solidFill>
                <a:schemeClr val="tx1"/>
              </a:solidFill>
              <a:effectLst/>
              <a:latin typeface="Segoe UI Light" pitchFamily="34" charset="0"/>
              <a:ea typeface="+mn-ea"/>
              <a:cs typeface="+mn-cs"/>
            </a:endParaRPr>
          </a:p>
          <a:p>
            <a:r>
              <a:rPr lang="ja-jp" sz="882" b="0" i="0" u="none" strike="noStrike" kern="1200">
                <a:solidFill>
                  <a:schemeClr val="tx1"/>
                </a:solidFill>
                <a:effectLst/>
                <a:latin typeface="Segoe UI Light" pitchFamily="34" charset="0"/>
                <a:ea typeface="+mn-ea"/>
                <a:cs typeface="+mn-cs"/>
              </a:rPr>
              <a:t> </a:t>
            </a:r>
          </a:p>
          <a:p>
            <a:endParaRPr lang="en-US" sz="882" b="0" i="0" u="none" strike="noStrike"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3969952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ja-jp"/>
              <a:t>Power Automate は以前、Microsoft Flow と呼ばれていたことを述べました。一部の生徒は、フローに精通していて、それが Power Automate にどのような関係するのかと疑問に思っているかもしれません。</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r>
              <a:rPr lang="ja-jp"/>
              <a:t>Power Automate は、ワークフローとプロセスの自動化を構築するためのローコード プラットフォームを提供します。 </a:t>
            </a:r>
          </a:p>
          <a:p>
            <a:endParaRPr lang="en-US"/>
          </a:p>
          <a:p>
            <a:r>
              <a:rPr lang="ja-jp"/>
              <a:t>このレッスンでは、Power Automate を使用して、ビジネス ニーズを満たしてビジネス データとやり取りするワークフローを構築する方法について説明します。</a:t>
            </a:r>
          </a:p>
          <a:p>
            <a:endParaRPr lang="en-US"/>
          </a:p>
          <a:p>
            <a:r>
              <a:rPr lang="ja-jp"/>
              <a:t>また、Power Automate を管理する方法についても説明します。</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9427A7F7-BB1E-479D-AFAA-B52F4D0C99F2}"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5425072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9427A7F7-BB1E-479D-AFAA-B52F4D0C99F2}"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1882386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9427A7F7-BB1E-479D-AFAA-B52F4D0C99F2}"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9183455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9427A7F7-BB1E-479D-AFAA-B52F4D0C99F2}"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9678654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t>または、show the click-through demo for </a:t>
            </a:r>
            <a:r>
              <a:rPr lang="ja-jp">
                <a:hlinkClick r:id="rId3"/>
              </a:rPr>
              <a:t>Teams および Power Platform デモ</a:t>
            </a:r>
            <a:r>
              <a:rPr lang="ja-jp"/>
              <a:t>のクリックスルー デモを表示します。Power Automate フローから Teams に届く承認通知が示されますが、フローの構築方法は示されません。</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9427A7F7-BB1E-479D-AFAA-B52F4D0C99F2}"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868826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sz="882" b="0" i="0" kern="1200">
                <a:solidFill>
                  <a:schemeClr val="tx1"/>
                </a:solidFill>
                <a:effectLst/>
                <a:latin typeface="Segoe UI Light" pitchFamily="34" charset="0"/>
                <a:ea typeface="+mn-ea"/>
                <a:cs typeface="+mn-cs"/>
              </a:rPr>
              <a:t>シナリオによっては、1 つの拡張ポイントに集中するか、複数の拡張ポイントを組み合わせるかを選択できます。</a:t>
            </a:r>
          </a:p>
          <a:p>
            <a:endParaRPr lang="en-US" sz="882" b="0" i="0" kern="1200">
              <a:solidFill>
                <a:schemeClr val="tx1"/>
              </a:solidFill>
              <a:effectLst/>
              <a:latin typeface="Segoe UI Light" pitchFamily="34" charset="0"/>
              <a:ea typeface="+mn-ea"/>
              <a:cs typeface="+mn-cs"/>
            </a:endParaRPr>
          </a:p>
          <a:p>
            <a:r>
              <a:rPr lang="ja-jp" sz="882" b="0" i="0" kern="1200">
                <a:solidFill>
                  <a:schemeClr val="tx1"/>
                </a:solidFill>
                <a:effectLst/>
                <a:latin typeface="Segoe UI Light" pitchFamily="34" charset="0"/>
                <a:ea typeface="+mn-ea"/>
                <a:cs typeface="+mn-cs"/>
              </a:rPr>
              <a:t>Teams、チャネル、グループ チャットは、会話ボット、構成可能なタブ、Webhook、およびコネクタを使用して拡張できます。</a:t>
            </a:r>
          </a:p>
          <a:p>
            <a:endParaRPr lang="en-US" sz="882" b="0" i="0" kern="1200">
              <a:solidFill>
                <a:schemeClr val="tx1"/>
              </a:solidFill>
              <a:effectLst/>
              <a:latin typeface="Segoe UI Light" pitchFamily="34" charset="0"/>
              <a:ea typeface="+mn-ea"/>
              <a:cs typeface="+mn-cs"/>
            </a:endParaRPr>
          </a:p>
          <a:p>
            <a:r>
              <a:rPr lang="ja-jp" sz="882" b="0" i="0" kern="1200">
                <a:solidFill>
                  <a:schemeClr val="tx1"/>
                </a:solidFill>
                <a:effectLst/>
                <a:latin typeface="Segoe UI Light" pitchFamily="34" charset="0"/>
                <a:ea typeface="+mn-ea"/>
                <a:cs typeface="+mn-cs"/>
              </a:rPr>
              <a:t>個人用アプリは会話型ボットと個人用タブを使用して拡張できます</a:t>
            </a:r>
          </a:p>
          <a:p>
            <a:endParaRPr lang="en-US" sz="882" b="0" i="0" kern="1200">
              <a:solidFill>
                <a:schemeClr val="tx1"/>
              </a:solidFill>
              <a:effectLst/>
              <a:latin typeface="+mn-lt"/>
              <a:ea typeface="+mn-ea"/>
              <a:cs typeface="+mn-cs"/>
            </a:endParaRPr>
          </a:p>
          <a:p>
            <a:r>
              <a:rPr lang="ja-jp" sz="882" b="1" i="0" u="none" strike="noStrike" kern="1200">
                <a:solidFill>
                  <a:schemeClr val="tx1"/>
                </a:solidFill>
                <a:effectLst/>
                <a:latin typeface="Segoe UI Light" panose="020B0502040204020203" pitchFamily="34" charset="0"/>
                <a:ea typeface="+mn-ea"/>
                <a:cs typeface="Segoe UI Light" panose="020B0502040204020203" pitchFamily="34" charset="0"/>
              </a:rPr>
              <a:t>メッセージング拡張機能</a:t>
            </a:r>
            <a:r>
              <a:rPr lang="ja-jp" sz="882" b="0" i="0" u="none" strike="noStrike" kern="1200">
                <a:solidFill>
                  <a:schemeClr val="tx1"/>
                </a:solidFill>
                <a:effectLst/>
                <a:latin typeface="Segoe UI Light" panose="020B0502040204020203" pitchFamily="34" charset="0"/>
                <a:ea typeface="+mn-ea"/>
                <a:cs typeface="Segoe UI Light" panose="020B0502040204020203" pitchFamily="34" charset="0"/>
              </a:rPr>
              <a:t>により、ユーザーは、メッセージの作成領域、コマンド ボックスから、またはメッセージから直接、ボタンとフォームを使用して Web サービスとやり取りできます。アプリは、ユーザーにフォームを提示して、より多くの情報を収集したり、元のメッセージに返信を送信したり、ユーザーに直接メッセージを送信したりすることによって応答できます。</a:t>
            </a:r>
            <a:endParaRPr lang="en-US" sz="882" b="0" i="0" kern="1200">
              <a:solidFill>
                <a:schemeClr val="tx1"/>
              </a:solidFill>
              <a:effectLst/>
              <a:latin typeface="Segoe UI Light" panose="020B0502040204020203" pitchFamily="34" charset="0"/>
              <a:ea typeface="+mn-ea"/>
              <a:cs typeface="Segoe UI Light" panose="020B0502040204020203" pitchFamily="34" charset="0"/>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909350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ja-jp" sz="882" b="0" i="1" u="none" strike="noStrike" kern="1200">
                <a:solidFill>
                  <a:schemeClr val="tx1"/>
                </a:solidFill>
                <a:effectLst/>
                <a:latin typeface="Segoe UI Light" pitchFamily="34" charset="0"/>
                <a:ea typeface="+mn-ea"/>
                <a:cs typeface="+mn-cs"/>
              </a:rPr>
              <a:t>Teams ストアで App Studio を検索してインストールすることができます。</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1" u="none" strike="noStrike"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ja-jp" sz="882" b="0" i="1" u="none" strike="noStrike" kern="1200">
                <a:solidFill>
                  <a:schemeClr val="tx1"/>
                </a:solidFill>
                <a:effectLst/>
                <a:latin typeface="Segoe UI Light" pitchFamily="34" charset="0"/>
                <a:ea typeface="+mn-ea"/>
                <a:cs typeface="+mn-cs"/>
              </a:rPr>
              <a:t>React コントロール ライブラリは今後、サポートが終了します。</a:t>
            </a:r>
            <a:r>
              <a:rPr lang="ja-jp" sz="882" b="0" i="1" u="sng" kern="1200">
                <a:solidFill>
                  <a:schemeClr val="tx1"/>
                </a:solidFill>
                <a:effectLst/>
                <a:latin typeface="Segoe UI Light" pitchFamily="34" charset="0"/>
                <a:ea typeface="+mn-ea"/>
                <a:cs typeface="+mn-cs"/>
                <a:hlinkClick r:id="rId3"/>
              </a:rPr>
              <a:t>代替として Fluent-UI React コントロール</a:t>
            </a:r>
            <a:r>
              <a:rPr lang="ja-jp" sz="882" b="0" i="1" u="none" strike="noStrike" kern="1200">
                <a:solidFill>
                  <a:schemeClr val="tx1"/>
                </a:solidFill>
                <a:effectLst/>
                <a:latin typeface="Segoe UI Light" pitchFamily="34" charset="0"/>
                <a:ea typeface="+mn-ea"/>
                <a:cs typeface="+mn-cs"/>
              </a:rPr>
              <a:t> (旧称 Stardust UI) の使用を検討してください。</a:t>
            </a:r>
            <a:endParaRPr lang="en-US" b="1"/>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260040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t>アプリ パッケージの直接共有は、アプリが限られた対象者に向けられている場合に役立ちます。</a:t>
            </a:r>
          </a:p>
          <a:p>
            <a:endParaRPr lang="en-US"/>
          </a:p>
          <a:p>
            <a:r>
              <a:rPr lang="ja-jp"/>
              <a:t>アプリが特定の組織に適用できる場合、テナント管理者はアプリを組織のアプリ カタログにアップロードできます。</a:t>
            </a:r>
          </a:p>
          <a:p>
            <a:endParaRPr lang="en-US"/>
          </a:p>
          <a:p>
            <a:r>
              <a:rPr lang="ja-jp"/>
              <a:t>アプリがすべての Teams ユーザーを対象としている場合、公開するためにアプリをパブリック アプリ ストアに送信できます。これには、レビュー プロセスが含まれます。</a:t>
            </a:r>
          </a:p>
          <a:p>
            <a:endParaRPr lang="en-US"/>
          </a:p>
          <a:p>
            <a:r>
              <a:rPr lang="ja-jp"/>
              <a:t>Teams でのすべてのアプリのインストールはコンテキスト固有であるため、すべてのユーザーに対してアプリ全体を常にインストールできるとは限りません。</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750885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ja-jp" baseline="0" dirty="0"/>
              <a:t>デモ リソースの場所: https://microsoft.sharepoint.com/:w:/t/MOCtoBaselineevents/ERFDociiWvdAul1JL-70NPYB17RNkC-tZv6W_EWtpTSa9Q?e=p2gMgT</a:t>
            </a:r>
          </a:p>
          <a:p>
            <a:pPr marL="0" indent="0">
              <a:buFontTx/>
              <a:buNone/>
            </a:pPr>
            <a:endParaRPr lang="en-US" baseline="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952513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a:p>
          <a:p>
            <a:pPr marL="171450" indent="-171450">
              <a:buFontTx/>
              <a:buChar char="-"/>
            </a:pPr>
            <a:endParaRPr lang="en-US" baseline="0"/>
          </a:p>
          <a:p>
            <a:pPr marL="171450" indent="-171450">
              <a:buFontTx/>
              <a:buChar char="-"/>
            </a:pPr>
            <a:endParaRPr lang="en-US" baseline="0"/>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6079218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9613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64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553998"/>
          </a:xfrm>
        </p:spPr>
        <p:txBody>
          <a:bodyPr/>
          <a:lstStyle>
            <a:lvl1pPr>
              <a:defRPr sz="36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095685"/>
          </a:xfrm>
        </p:spPr>
        <p:txBody>
          <a:bodyPr/>
          <a:lstStyle>
            <a:lvl1pPr>
              <a:defRPr sz="2800">
                <a:solidFill>
                  <a:srgbClr val="000000"/>
                </a:solidFill>
                <a:latin typeface="+mn-lt"/>
              </a:defRPr>
            </a:lvl1pPr>
            <a:lvl2pPr>
              <a:defRPr sz="2000">
                <a:solidFill>
                  <a:srgbClr val="000000"/>
                </a:solidFill>
              </a:defRPr>
            </a:lvl2pPr>
            <a:lvl3pPr>
              <a:defRPr sz="16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6943077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5731494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553998"/>
          </a:xfrm>
        </p:spPr>
        <p:txBody>
          <a:bodyPr/>
          <a:lstStyle>
            <a:lvl1pPr>
              <a:defRPr sz="36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3400548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40147087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466335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106930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307828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25579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543908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750716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2893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04357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73901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59902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11137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1023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77901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80886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9507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88598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098961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96298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93675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29308900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35412922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3186260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389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53945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4041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29767100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553998"/>
          </a:xfrm>
        </p:spPr>
        <p:txBody>
          <a:bodyPr/>
          <a:lstStyle>
            <a:lvl1pPr>
              <a:defRPr sz="36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hasCustomPrompt="1"/>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69018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264847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8103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86081193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61633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75268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76659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87634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036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4448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017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260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71024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19579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08145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643302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18749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1873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27534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3968716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19575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44369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24355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420599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18220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03969919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97014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115043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495148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19294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8694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2393964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1235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68737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95076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5500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6395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20561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1E60-1E9A-4332-8700-5004ACC90B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D5D7EE-C4EE-4038-8F2E-AA75096222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DE5DD-4883-467E-A3BE-55299BC49B8E}"/>
              </a:ext>
            </a:extLst>
          </p:cNvPr>
          <p:cNvSpPr>
            <a:spLocks noGrp="1"/>
          </p:cNvSpPr>
          <p:nvPr>
            <p:ph type="dt" sz="half" idx="10"/>
          </p:nvPr>
        </p:nvSpPr>
        <p:spPr/>
        <p:txBody>
          <a:bodyPr/>
          <a:lstStyle/>
          <a:p>
            <a:fld id="{787DE7C4-E45F-4F98-ABEA-DC46C755A483}" type="datetimeFigureOut">
              <a:rPr lang="en-US" smtClean="0"/>
              <a:t>8/14/2020</a:t>
            </a:fld>
            <a:endParaRPr lang="en-US"/>
          </a:p>
        </p:txBody>
      </p:sp>
      <p:sp>
        <p:nvSpPr>
          <p:cNvPr id="5" name="Footer Placeholder 4">
            <a:extLst>
              <a:ext uri="{FF2B5EF4-FFF2-40B4-BE49-F238E27FC236}">
                <a16:creationId xmlns:a16="http://schemas.microsoft.com/office/drawing/2014/main" id="{F2B9A791-8436-4ABC-A529-70B840BDD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380310-051A-44C4-A8ED-6578CE3097FF}"/>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420060298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09117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186912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1328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95150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584200" y="1435497"/>
            <a:ext cx="11018520" cy="5238258"/>
          </a:xfrm>
        </p:spPr>
        <p:txBody>
          <a:bodyPr>
            <a:normAutofit/>
          </a:bodyPr>
          <a:lstStyle>
            <a:lvl1pPr>
              <a:defRPr>
                <a:latin typeface="+mn-lt"/>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60736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7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46687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97322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90516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73328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6617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22920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8239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66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305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165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4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9234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613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0187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946273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926626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323337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541391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788942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6899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01457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16158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772119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482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02849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540683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1934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67514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8490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157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6955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63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17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709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04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192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366530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2323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0008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39742643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t>8/14/2020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02DC00-1732-484C-966F-BBA85D04FC2A}" type="slidenum">
              <a:rPr lang="en-US" smtClean="0"/>
              <a:t>‹#›</a:t>
            </a:fld>
            <a:endParaRPr lang="en-US"/>
          </a:p>
        </p:txBody>
      </p:sp>
    </p:spTree>
    <p:extLst>
      <p:ext uri="{BB962C8B-B14F-4D97-AF65-F5344CB8AC3E}">
        <p14:creationId xmlns:p14="http://schemas.microsoft.com/office/powerpoint/2010/main" val="126972495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756559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60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1"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6"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7"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3"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4"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5"/>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1"/>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mn-lt"/>
                          <a:ea typeface="+mn-ea"/>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4"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799975977"/>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1429293935"/>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79178003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4"/>
            <a:ext cx="441366" cy="165169"/>
          </a:xfrm>
          <a:prstGeom prst="rect">
            <a:avLst/>
          </a:prstGeom>
        </p:spPr>
        <p:txBody>
          <a:bodyPr/>
          <a:lstStyle>
            <a:lvl1pPr algn="r">
              <a:defRPr sz="800"/>
            </a:lvl1pPr>
          </a:lstStyle>
          <a:p>
            <a:fld id="{4F9AC08D-23A9-440E-BCB9-AA1E9877CC38}" type="slidenum">
              <a:rPr lang="en-US" smtClean="0">
                <a:solidFill>
                  <a:schemeClr val="accent5"/>
                </a:solidFill>
              </a:rPr>
              <a:pPr/>
              <a:t>‹#›</a:t>
            </a:fld>
            <a:endParaRPr lang="en-US">
              <a:solidFill>
                <a:schemeClr val="accent5"/>
              </a:solidFill>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2933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74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pic>
        <p:nvPicPr>
          <p:cNvPr id="5" name="Picture 4">
            <a:extLst>
              <a:ext uri="{FF2B5EF4-FFF2-40B4-BE49-F238E27FC236}">
                <a16:creationId xmlns:a16="http://schemas.microsoft.com/office/drawing/2014/main" id="{51273462-1C66-4B40-BB8A-89E7590AE2F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306067" y="-41274"/>
            <a:ext cx="6885933" cy="6899275"/>
          </a:xfrm>
          <a:prstGeom prst="rect">
            <a:avLst/>
          </a:prstGeom>
        </p:spPr>
      </p:pic>
    </p:spTree>
    <p:extLst>
      <p:ext uri="{BB962C8B-B14F-4D97-AF65-F5344CB8AC3E}">
        <p14:creationId xmlns:p14="http://schemas.microsoft.com/office/powerpoint/2010/main" val="33862691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262461122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68225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2623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993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149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1227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78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367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671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2836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636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57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1E60-1E9A-4332-8700-5004ACC90B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D5D7EE-C4EE-4038-8F2E-AA75096222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DE5DD-4883-467E-A3BE-55299BC49B8E}"/>
              </a:ext>
            </a:extLst>
          </p:cNvPr>
          <p:cNvSpPr>
            <a:spLocks noGrp="1"/>
          </p:cNvSpPr>
          <p:nvPr>
            <p:ph type="dt" sz="half" idx="10"/>
          </p:nvPr>
        </p:nvSpPr>
        <p:spPr/>
        <p:txBody>
          <a:bodyPr/>
          <a:lstStyle/>
          <a:p>
            <a:fld id="{787DE7C4-E45F-4F98-ABEA-DC46C755A483}" type="datetimeFigureOut">
              <a:rPr lang="en-US" smtClean="0"/>
              <a:t>8/14/2020</a:t>
            </a:fld>
            <a:endParaRPr lang="en-US"/>
          </a:p>
        </p:txBody>
      </p:sp>
      <p:sp>
        <p:nvSpPr>
          <p:cNvPr id="5" name="Footer Placeholder 4">
            <a:extLst>
              <a:ext uri="{FF2B5EF4-FFF2-40B4-BE49-F238E27FC236}">
                <a16:creationId xmlns:a16="http://schemas.microsoft.com/office/drawing/2014/main" id="{F2B9A791-8436-4ABC-A529-70B840BDD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380310-051A-44C4-A8ED-6578CE3097FF}"/>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6338143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6324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4252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6170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9770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49902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73159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45895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6764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6208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5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49462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35511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48391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48977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2487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0947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67595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56490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57648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375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0145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080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6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6870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6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14800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584200" y="1435497"/>
            <a:ext cx="11018520" cy="5238258"/>
          </a:xfrm>
        </p:spPr>
        <p:txBody>
          <a:bodyPr>
            <a:normAutofit/>
          </a:bodyPr>
          <a:lstStyle>
            <a:lvl1pPr>
              <a:defRPr>
                <a:latin typeface="+mn-lt"/>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0520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6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29368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6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3031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7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77761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36651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7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53551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294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7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8691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93068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8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9721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55711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19735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55009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2189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33754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593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38477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48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52937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75068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99092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94791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30259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006900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117370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4263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740287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584883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6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4495679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791084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6443877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15233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571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3287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34181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2693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6499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86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2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9189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9284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726151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6451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1269441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8643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6"/>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t>8/14/2020</a:t>
            </a:fld>
            <a:endParaRPr lang="en-US"/>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t>‹#›</a:t>
            </a:fld>
            <a:endParaRPr lang="en-US"/>
          </a:p>
        </p:txBody>
      </p:sp>
    </p:spTree>
    <p:extLst>
      <p:ext uri="{BB962C8B-B14F-4D97-AF65-F5344CB8AC3E}">
        <p14:creationId xmlns:p14="http://schemas.microsoft.com/office/powerpoint/2010/main" val="429377424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62314214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A32BD7-20C0-9745-A96C-6528A7F10320}"/>
              </a:ext>
            </a:extLst>
          </p:cNvPr>
          <p:cNvPicPr>
            <a:picLocks noChangeAspect="1"/>
          </p:cNvPicPr>
          <p:nvPr userDrawn="1"/>
        </p:nvPicPr>
        <p:blipFill rotWithShape="1">
          <a:blip r:embed="rId2"/>
          <a:srcRect t="3990" r="3990"/>
          <a:stretch/>
        </p:blipFill>
        <p:spPr>
          <a:xfrm>
            <a:off x="-54245" y="0"/>
            <a:ext cx="12246245" cy="6887052"/>
          </a:xfrm>
          <a:prstGeom prst="rect">
            <a:avLst/>
          </a:prstGeom>
        </p:spPr>
      </p:pic>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000000"/>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rgbClr val="000000"/>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380881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hasCustomPrompt="1"/>
          </p:nvPr>
        </p:nvSpPr>
        <p:spPr>
          <a:xfrm>
            <a:off x="586390" y="1434370"/>
            <a:ext cx="11018520" cy="1095685"/>
          </a:xfrm>
        </p:spPr>
        <p:txBody>
          <a:bodyPr wrap="square">
            <a:spAutoFit/>
          </a:bodyPr>
          <a:lstStyle>
            <a:lvl1pPr marL="0" indent="0">
              <a:buNone/>
              <a:defRPr sz="2800" b="0" i="0">
                <a:solidFill>
                  <a:srgbClr val="000000"/>
                </a:solidFill>
                <a:latin typeface="+mn-lt"/>
                <a:cs typeface="Segoe UI" panose="020B0502040204020203" pitchFamily="34" charset="0"/>
              </a:defRPr>
            </a:lvl1pPr>
            <a:lvl2pPr marL="228600" indent="0">
              <a:buNone/>
              <a:defRPr sz="2000">
                <a:solidFill>
                  <a:srgbClr val="000000"/>
                </a:solidFill>
              </a:defRPr>
            </a:lvl2pPr>
            <a:lvl3pPr marL="457200" indent="0">
              <a:buNone/>
              <a:defRPr sz="1600">
                <a:solidFill>
                  <a:srgbClr val="000000"/>
                </a:solidFill>
              </a:defRPr>
            </a:lvl3pPr>
            <a:lvl4pPr marL="685800" indent="0">
              <a:buNone/>
              <a:defRPr sz="1200">
                <a:solidFill>
                  <a:srgbClr val="000000"/>
                </a:solidFill>
              </a:defRPr>
            </a:lvl4pPr>
            <a:lvl5pPr marL="914400" indent="0">
              <a:buNone/>
              <a:defRPr/>
            </a:lvl5pPr>
          </a:lstStyle>
          <a:p>
            <a:pPr lvl="0"/>
            <a:r>
              <a:rPr lang="en-US"/>
              <a:t>Main topic: Segoe UI, size 28pt</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698292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image" Target="../media/image1.emf"/><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theme" Target="../theme/theme2.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8" Type="http://schemas.openxmlformats.org/officeDocument/2006/relationships/slideLayout" Target="../slideLayouts/slideLayout70.xml"/><Relationship Id="rId3"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34" Type="http://schemas.openxmlformats.org/officeDocument/2006/relationships/theme" Target="../theme/theme3.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image" Target="../media/image23.emf"/><Relationship Id="rId8" Type="http://schemas.openxmlformats.org/officeDocument/2006/relationships/slideLayout" Target="../slideLayouts/slideLayout10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9" Type="http://schemas.openxmlformats.org/officeDocument/2006/relationships/slideLayout" Target="../slideLayouts/slideLayout169.xml"/><Relationship Id="rId21" Type="http://schemas.openxmlformats.org/officeDocument/2006/relationships/slideLayout" Target="../slideLayouts/slideLayout151.xml"/><Relationship Id="rId34" Type="http://schemas.openxmlformats.org/officeDocument/2006/relationships/slideLayout" Target="../slideLayouts/slideLayout164.xml"/><Relationship Id="rId7" Type="http://schemas.openxmlformats.org/officeDocument/2006/relationships/slideLayout" Target="../slideLayouts/slideLayout13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29" Type="http://schemas.openxmlformats.org/officeDocument/2006/relationships/slideLayout" Target="../slideLayouts/slideLayout159.xml"/><Relationship Id="rId41" Type="http://schemas.openxmlformats.org/officeDocument/2006/relationships/image" Target="../media/image1.emf"/><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32" Type="http://schemas.openxmlformats.org/officeDocument/2006/relationships/slideLayout" Target="../slideLayouts/slideLayout162.xml"/><Relationship Id="rId37" Type="http://schemas.openxmlformats.org/officeDocument/2006/relationships/slideLayout" Target="../slideLayouts/slideLayout167.xml"/><Relationship Id="rId40" Type="http://schemas.openxmlformats.org/officeDocument/2006/relationships/theme" Target="../theme/theme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36" Type="http://schemas.openxmlformats.org/officeDocument/2006/relationships/slideLayout" Target="../slideLayouts/slideLayout166.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31" Type="http://schemas.openxmlformats.org/officeDocument/2006/relationships/slideLayout" Target="../slideLayouts/slideLayout161.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slideLayout" Target="../slideLayouts/slideLayout160.xml"/><Relationship Id="rId35" Type="http://schemas.openxmlformats.org/officeDocument/2006/relationships/slideLayout" Target="../slideLayouts/slideLayout165.xml"/><Relationship Id="rId8" Type="http://schemas.openxmlformats.org/officeDocument/2006/relationships/slideLayout" Target="../slideLayouts/slideLayout138.xml"/><Relationship Id="rId3" Type="http://schemas.openxmlformats.org/officeDocument/2006/relationships/slideLayout" Target="../slideLayouts/slideLayout133.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33" Type="http://schemas.openxmlformats.org/officeDocument/2006/relationships/slideLayout" Target="../slideLayouts/slideLayout163.xml"/><Relationship Id="rId38" Type="http://schemas.openxmlformats.org/officeDocument/2006/relationships/slideLayout" Target="../slideLayouts/slideLayout16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9" Type="http://schemas.openxmlformats.org/officeDocument/2006/relationships/slideLayout" Target="../slideLayouts/slideLayout208.xml"/><Relationship Id="rId21" Type="http://schemas.openxmlformats.org/officeDocument/2006/relationships/slideLayout" Target="../slideLayouts/slideLayout190.xml"/><Relationship Id="rId34" Type="http://schemas.openxmlformats.org/officeDocument/2006/relationships/slideLayout" Target="../slideLayouts/slideLayout203.xml"/><Relationship Id="rId42" Type="http://schemas.openxmlformats.org/officeDocument/2006/relationships/slideLayout" Target="../slideLayouts/slideLayout211.xml"/><Relationship Id="rId7" Type="http://schemas.openxmlformats.org/officeDocument/2006/relationships/slideLayout" Target="../slideLayouts/slideLayout176.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slideLayout" Target="../slideLayouts/slideLayout198.xml"/><Relationship Id="rId41" Type="http://schemas.openxmlformats.org/officeDocument/2006/relationships/slideLayout" Target="../slideLayouts/slideLayout210.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32" Type="http://schemas.openxmlformats.org/officeDocument/2006/relationships/slideLayout" Target="../slideLayouts/slideLayout201.xml"/><Relationship Id="rId37" Type="http://schemas.openxmlformats.org/officeDocument/2006/relationships/slideLayout" Target="../slideLayouts/slideLayout206.xml"/><Relationship Id="rId40" Type="http://schemas.openxmlformats.org/officeDocument/2006/relationships/slideLayout" Target="../slideLayouts/slideLayout209.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36" Type="http://schemas.openxmlformats.org/officeDocument/2006/relationships/slideLayout" Target="../slideLayouts/slideLayout205.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31" Type="http://schemas.openxmlformats.org/officeDocument/2006/relationships/slideLayout" Target="../slideLayouts/slideLayout200.xml"/><Relationship Id="rId44" Type="http://schemas.openxmlformats.org/officeDocument/2006/relationships/image" Target="../media/image1.emf"/><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 Id="rId30" Type="http://schemas.openxmlformats.org/officeDocument/2006/relationships/slideLayout" Target="../slideLayouts/slideLayout199.xml"/><Relationship Id="rId35" Type="http://schemas.openxmlformats.org/officeDocument/2006/relationships/slideLayout" Target="../slideLayouts/slideLayout204.xml"/><Relationship Id="rId43" Type="http://schemas.openxmlformats.org/officeDocument/2006/relationships/theme" Target="../theme/theme5.xml"/><Relationship Id="rId8" Type="http://schemas.openxmlformats.org/officeDocument/2006/relationships/slideLayout" Target="../slideLayouts/slideLayout177.xml"/><Relationship Id="rId3" Type="http://schemas.openxmlformats.org/officeDocument/2006/relationships/slideLayout" Target="../slideLayouts/slideLayout172.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33" Type="http://schemas.openxmlformats.org/officeDocument/2006/relationships/slideLayout" Target="../slideLayouts/slideLayout202.xml"/><Relationship Id="rId38" Type="http://schemas.openxmlformats.org/officeDocument/2006/relationships/slideLayout" Target="../slideLayouts/slideLayout2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62980139"/>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48" r:id="rId32"/>
    <p:sldLayoutId id="2147484050" r:id="rId33"/>
    <p:sldLayoutId id="2147484093" r:id="rId34"/>
    <p:sldLayoutId id="2147484094" r:id="rId35"/>
    <p:sldLayoutId id="2147484095" r:id="rId36"/>
    <p:sldLayoutId id="2147484096" r:id="rId37"/>
    <p:sldLayoutId id="2147484097" r:id="rId38"/>
    <p:sldLayoutId id="2147484098" r:id="rId39"/>
    <p:sldLayoutId id="2147484099" r:id="rId40"/>
    <p:sldLayoutId id="2147484100" r:id="rId41"/>
    <p:sldLayoutId id="2147484101" r:id="rId42"/>
    <p:sldLayoutId id="2147484102" r:id="rId43"/>
    <p:sldLayoutId id="2147484103" r:id="rId44"/>
    <p:sldLayoutId id="2147484104" r:id="rId45"/>
    <p:sldLayoutId id="2147484105" r:id="rId46"/>
    <p:sldLayoutId id="2147484106" r:id="rId47"/>
    <p:sldLayoutId id="2147484107" r:id="rId48"/>
    <p:sldLayoutId id="2147484108" r:id="rId49"/>
    <p:sldLayoutId id="2147484109" r:id="rId50"/>
    <p:sldLayoutId id="2147484110" r:id="rId51"/>
    <p:sldLayoutId id="2147484111" r:id="rId52"/>
    <p:sldLayoutId id="2147484112" r:id="rId53"/>
    <p:sldLayoutId id="2147484113" r:id="rId54"/>
    <p:sldLayoutId id="2147484114" r:id="rId55"/>
    <p:sldLayoutId id="2147484120" r:id="rId56"/>
    <p:sldLayoutId id="2147484124" r:id="rId57"/>
    <p:sldLayoutId id="2147484125" r:id="rId58"/>
    <p:sldLayoutId id="2147484127" r:id="rId59"/>
    <p:sldLayoutId id="2147484129" r:id="rId60"/>
    <p:sldLayoutId id="2147484130" r:id="rId61"/>
    <p:sldLayoutId id="2147484131" r:id="rId6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995588071"/>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 id="2147484245" r:id="rId17"/>
    <p:sldLayoutId id="2147484246" r:id="rId18"/>
    <p:sldLayoutId id="2147484247" r:id="rId19"/>
    <p:sldLayoutId id="2147484248" r:id="rId20"/>
    <p:sldLayoutId id="2147484249" r:id="rId21"/>
    <p:sldLayoutId id="2147484250" r:id="rId22"/>
    <p:sldLayoutId id="2147484251" r:id="rId23"/>
    <p:sldLayoutId id="2147484252" r:id="rId24"/>
    <p:sldLayoutId id="2147484253" r:id="rId25"/>
    <p:sldLayoutId id="2147484254" r:id="rId26"/>
    <p:sldLayoutId id="2147484255" r:id="rId27"/>
    <p:sldLayoutId id="2147484256" r:id="rId28"/>
    <p:sldLayoutId id="2147484257" r:id="rId29"/>
    <p:sldLayoutId id="2147484258" r:id="rId30"/>
    <p:sldLayoutId id="2147484259" r:id="rId31"/>
    <p:sldLayoutId id="2147484260" r:id="rId32"/>
    <p:sldLayoutId id="2147484261" r:id="rId33"/>
    <p:sldLayoutId id="2147484262" r:id="rId34"/>
    <p:sldLayoutId id="2147484263" r:id="rId35"/>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5"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0956055"/>
      </p:ext>
    </p:extLst>
  </p:cSld>
  <p:clrMap bg1="lt1" tx1="dk1" bg2="lt2" tx2="dk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 id="2147484414" r:id="rId13"/>
    <p:sldLayoutId id="2147484415" r:id="rId14"/>
    <p:sldLayoutId id="2147484416" r:id="rId15"/>
    <p:sldLayoutId id="2147484417" r:id="rId16"/>
    <p:sldLayoutId id="2147484418" r:id="rId17"/>
    <p:sldLayoutId id="2147484419" r:id="rId18"/>
    <p:sldLayoutId id="2147484420" r:id="rId19"/>
    <p:sldLayoutId id="2147484421" r:id="rId20"/>
    <p:sldLayoutId id="2147484422" r:id="rId21"/>
    <p:sldLayoutId id="2147484423" r:id="rId22"/>
    <p:sldLayoutId id="2147484424" r:id="rId23"/>
    <p:sldLayoutId id="2147484425" r:id="rId24"/>
    <p:sldLayoutId id="2147484426" r:id="rId25"/>
    <p:sldLayoutId id="2147484427" r:id="rId26"/>
    <p:sldLayoutId id="2147484428" r:id="rId27"/>
    <p:sldLayoutId id="2147484429" r:id="rId28"/>
    <p:sldLayoutId id="2147484430" r:id="rId29"/>
    <p:sldLayoutId id="2147484431" r:id="rId30"/>
    <p:sldLayoutId id="2147484432" r:id="rId31"/>
    <p:sldLayoutId id="2147484433" r:id="rId32"/>
    <p:sldLayoutId id="2147484434" r:id="rId33"/>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9854536"/>
      </p:ext>
    </p:extLst>
  </p:cSld>
  <p:clrMap bg1="lt1" tx1="dk1" bg2="lt2" tx2="dk2" accent1="accent1" accent2="accent2" accent3="accent3" accent4="accent4" accent5="accent5" accent6="accent6" hlink="hlink" folHlink="folHlink"/>
  <p:sldLayoutIdLst>
    <p:sldLayoutId id="2147484436" r:id="rId1"/>
    <p:sldLayoutId id="2147484437" r:id="rId2"/>
    <p:sldLayoutId id="2147484438" r:id="rId3"/>
    <p:sldLayoutId id="2147484439" r:id="rId4"/>
    <p:sldLayoutId id="2147484440" r:id="rId5"/>
    <p:sldLayoutId id="2147484441" r:id="rId6"/>
    <p:sldLayoutId id="2147484442" r:id="rId7"/>
    <p:sldLayoutId id="2147484443" r:id="rId8"/>
    <p:sldLayoutId id="2147484444" r:id="rId9"/>
    <p:sldLayoutId id="2147484445" r:id="rId10"/>
    <p:sldLayoutId id="2147484446" r:id="rId11"/>
    <p:sldLayoutId id="2147484447" r:id="rId12"/>
    <p:sldLayoutId id="2147484448" r:id="rId13"/>
    <p:sldLayoutId id="2147484449" r:id="rId14"/>
    <p:sldLayoutId id="2147484450" r:id="rId15"/>
    <p:sldLayoutId id="2147484451" r:id="rId16"/>
    <p:sldLayoutId id="2147484452" r:id="rId17"/>
    <p:sldLayoutId id="2147484453" r:id="rId18"/>
    <p:sldLayoutId id="2147484454" r:id="rId19"/>
    <p:sldLayoutId id="2147484455" r:id="rId20"/>
    <p:sldLayoutId id="2147484456" r:id="rId21"/>
    <p:sldLayoutId id="2147484457" r:id="rId22"/>
    <p:sldLayoutId id="2147484458" r:id="rId23"/>
    <p:sldLayoutId id="2147484459" r:id="rId24"/>
    <p:sldLayoutId id="2147484460" r:id="rId25"/>
    <p:sldLayoutId id="2147484461" r:id="rId26"/>
    <p:sldLayoutId id="2147484462" r:id="rId27"/>
    <p:sldLayoutId id="2147484463" r:id="rId28"/>
    <p:sldLayoutId id="2147484464" r:id="rId29"/>
    <p:sldLayoutId id="2147484465" r:id="rId30"/>
    <p:sldLayoutId id="2147484466" r:id="rId31"/>
    <p:sldLayoutId id="2147484467" r:id="rId32"/>
    <p:sldLayoutId id="2147484468" r:id="rId33"/>
    <p:sldLayoutId id="2147484469" r:id="rId34"/>
    <p:sldLayoutId id="2147484470" r:id="rId35"/>
    <p:sldLayoutId id="2147484513" r:id="rId36"/>
    <p:sldLayoutId id="2147484532" r:id="rId37"/>
    <p:sldLayoutId id="2147484542" r:id="rId38"/>
    <p:sldLayoutId id="2147484562" r:id="rId39"/>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87412"/>
      </p:ext>
    </p:extLst>
  </p:cSld>
  <p:clrMap bg1="lt1" tx1="dk1" bg2="lt2" tx2="dk2" accent1="accent1" accent2="accent2" accent3="accent3" accent4="accent4" accent5="accent5" accent6="accent6" hlink="hlink" folHlink="folHlink"/>
  <p:sldLayoutIdLst>
    <p:sldLayoutId id="2147485518" r:id="rId1"/>
    <p:sldLayoutId id="2147485519" r:id="rId2"/>
    <p:sldLayoutId id="2147485520" r:id="rId3"/>
    <p:sldLayoutId id="2147485521" r:id="rId4"/>
    <p:sldLayoutId id="2147485522" r:id="rId5"/>
    <p:sldLayoutId id="2147485523" r:id="rId6"/>
    <p:sldLayoutId id="2147485524" r:id="rId7"/>
    <p:sldLayoutId id="2147485525" r:id="rId8"/>
    <p:sldLayoutId id="2147485526" r:id="rId9"/>
    <p:sldLayoutId id="2147485527"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7.xml"/><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9.xm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3.xml"/><Relationship Id="rId1" Type="http://schemas.openxmlformats.org/officeDocument/2006/relationships/tags" Target="../tags/tag1.xml"/></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31.xml"/><Relationship Id="rId16" Type="http://schemas.openxmlformats.org/officeDocument/2006/relationships/image" Target="../media/image56.png"/><Relationship Id="rId1" Type="http://schemas.openxmlformats.org/officeDocument/2006/relationships/slideLayout" Target="../slideLayouts/slideLayout130.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5.xml"/><Relationship Id="rId1" Type="http://schemas.openxmlformats.org/officeDocument/2006/relationships/tags" Target="../tags/tag2.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3.xml"/><Relationship Id="rId1" Type="http://schemas.openxmlformats.org/officeDocument/2006/relationships/tags" Target="../tags/tag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6.xml"/><Relationship Id="rId1" Type="http://schemas.openxmlformats.org/officeDocument/2006/relationships/tags" Target="../tags/tag4.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68.xml"/><Relationship Id="rId1" Type="http://schemas.openxmlformats.org/officeDocument/2006/relationships/tags" Target="../tags/tag5.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7.xml"/><Relationship Id="rId1" Type="http://schemas.openxmlformats.org/officeDocument/2006/relationships/tags" Target="../tags/tag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8.xml"/><Relationship Id="rId1" Type="http://schemas.openxmlformats.org/officeDocument/2006/relationships/tags" Target="../tags/tag7.xml"/><Relationship Id="rId4" Type="http://schemas.openxmlformats.org/officeDocument/2006/relationships/hyperlink" Target="https://appsource.microsoft.com/"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82.xml"/><Relationship Id="rId1" Type="http://schemas.openxmlformats.org/officeDocument/2006/relationships/tags" Target="../tags/tag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3.xml"/><Relationship Id="rId1" Type="http://schemas.openxmlformats.org/officeDocument/2006/relationships/tags" Target="../tags/tag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9.xml"/><Relationship Id="rId1" Type="http://schemas.openxmlformats.org/officeDocument/2006/relationships/tags" Target="../tags/tag10.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0.xml"/><Relationship Id="rId1" Type="http://schemas.openxmlformats.org/officeDocument/2006/relationships/tags" Target="../tags/tag1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1.xml"/><Relationship Id="rId1" Type="http://schemas.openxmlformats.org/officeDocument/2006/relationships/tags" Target="../tags/tag1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2.xml"/><Relationship Id="rId1" Type="http://schemas.openxmlformats.org/officeDocument/2006/relationships/tags" Target="../tags/tag1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82.xml"/><Relationship Id="rId1" Type="http://schemas.openxmlformats.org/officeDocument/2006/relationships/tags" Target="../tags/tag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1945633"/>
            <a:ext cx="9641860" cy="512448"/>
          </a:xfrm>
        </p:spPr>
        <p:txBody>
          <a:bodyPr/>
          <a:lstStyle/>
          <a:p>
            <a:r>
              <a:rPr lang="ja-jp" b="1" dirty="0">
                <a:ea typeface="Meiryo" panose="020B0604030504040204" pitchFamily="34" charset="-128"/>
                <a:cs typeface="Meiryo" panose="020B0604030504040204" pitchFamily="34" charset="-128"/>
              </a:rPr>
              <a:t>Microsoft Teams の拡張</a:t>
            </a:r>
            <a:endParaRPr lang="en-US" b="1" dirty="0">
              <a:solidFill>
                <a:schemeClr val="tx1"/>
              </a:solidFill>
              <a:ea typeface="Meiryo" panose="020B0604030504040204" pitchFamily="34" charset="-128"/>
              <a:cs typeface="Meiryo" panose="020B0604030504040204" pitchFamily="34" charset="-128"/>
            </a:endParaRPr>
          </a:p>
        </p:txBody>
      </p:sp>
      <p:sp>
        <p:nvSpPr>
          <p:cNvPr id="3" name="TextBox 2">
            <a:extLst>
              <a:ext uri="{FF2B5EF4-FFF2-40B4-BE49-F238E27FC236}">
                <a16:creationId xmlns:a16="http://schemas.microsoft.com/office/drawing/2014/main" id="{A844FFA6-9262-4C36-A78A-C4C5EF77C6FE}"/>
              </a:ext>
            </a:extLst>
          </p:cNvPr>
          <p:cNvSpPr txBox="1"/>
          <p:nvPr/>
        </p:nvSpPr>
        <p:spPr>
          <a:xfrm>
            <a:off x="2169232" y="2549128"/>
            <a:ext cx="7853535" cy="184665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ja-jp" sz="2400" dirty="0">
                <a:ea typeface="Meiryo" panose="020B0604030504040204" pitchFamily="34" charset="-128"/>
                <a:cs typeface="Meiryo" panose="020B0604030504040204" pitchFamily="34" charset="-128"/>
              </a:rPr>
              <a:t>Microsoft Teams のアプリ。</a:t>
            </a:r>
          </a:p>
          <a:p>
            <a:pPr marL="342900" indent="-342900">
              <a:buFont typeface="Arial" panose="020B0604020202020204" pitchFamily="34" charset="0"/>
              <a:buChar char="•"/>
            </a:pPr>
            <a:r>
              <a:rPr lang="ja-jp" sz="2400" dirty="0">
                <a:ea typeface="Meiryo" panose="020B0604030504040204" pitchFamily="34" charset="-128"/>
                <a:cs typeface="Meiryo" panose="020B0604030504040204" pitchFamily="34" charset="-128"/>
              </a:rPr>
              <a:t>Microsoft Teams の Webhook。</a:t>
            </a:r>
          </a:p>
          <a:p>
            <a:pPr marL="342900" indent="-342900">
              <a:buFont typeface="Arial" panose="020B0604020202020204" pitchFamily="34" charset="0"/>
              <a:buChar char="•"/>
            </a:pPr>
            <a:r>
              <a:rPr lang="ja-jp" sz="2400" dirty="0">
                <a:ea typeface="Meiryo" panose="020B0604030504040204" pitchFamily="34" charset="-128"/>
                <a:cs typeface="Meiryo" panose="020B0604030504040204" pitchFamily="34" charset="-128"/>
              </a:rPr>
              <a:t>Microsoft Teams のタブ。</a:t>
            </a:r>
          </a:p>
          <a:p>
            <a:pPr marL="342900" indent="-342900">
              <a:buFont typeface="Arial" panose="020B0604020202020204" pitchFamily="34" charset="0"/>
              <a:buChar char="•"/>
            </a:pPr>
            <a:r>
              <a:rPr lang="ja-jp" sz="2400" dirty="0">
                <a:ea typeface="Meiryo" panose="020B0604030504040204" pitchFamily="34" charset="-128"/>
                <a:cs typeface="Meiryo" panose="020B0604030504040204" pitchFamily="34" charset="-128"/>
              </a:rPr>
              <a:t>Microsoft Teams での拡張機能の管理。</a:t>
            </a:r>
          </a:p>
          <a:p>
            <a:pPr marL="342900" indent="-342900">
              <a:buFont typeface="Arial" panose="020B0604020202020204" pitchFamily="34" charset="0"/>
              <a:buChar char="•"/>
            </a:pPr>
            <a:r>
              <a:rPr lang="ja-jp" sz="2400" dirty="0">
                <a:ea typeface="Meiryo" panose="020B0604030504040204" pitchFamily="34" charset="-128"/>
                <a:cs typeface="Meiryo" panose="020B0604030504040204" pitchFamily="34" charset="-128"/>
              </a:rPr>
              <a:t>Microsoft Teams の会話ボット。</a:t>
            </a:r>
          </a:p>
        </p:txBody>
      </p:sp>
    </p:spTree>
    <p:extLst>
      <p:ext uri="{BB962C8B-B14F-4D97-AF65-F5344CB8AC3E}">
        <p14:creationId xmlns:p14="http://schemas.microsoft.com/office/powerpoint/2010/main" val="63372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ja-jp" b="1" dirty="0">
                <a:ea typeface="Meiryo" panose="020B0604030504040204" pitchFamily="34" charset="-128"/>
                <a:cs typeface="Meiryo" panose="020B0604030504040204" pitchFamily="34" charset="-128"/>
              </a:rPr>
              <a:t>Microsoft Teams の Webhook およびコネクタ</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200" y="1435497"/>
            <a:ext cx="11018520" cy="5181871"/>
          </a:xfrm>
        </p:spPr>
        <p:txBody>
          <a:bodyPr>
            <a:normAutofit/>
          </a:bodyPr>
          <a:lstStyle/>
          <a:p>
            <a:pPr marL="0" indent="0">
              <a:buNone/>
            </a:pPr>
            <a:r>
              <a:rPr lang="ja-jp" dirty="0">
                <a:ea typeface="Meiryo" panose="020B0604030504040204" pitchFamily="34" charset="-128"/>
                <a:cs typeface="Meiryo" panose="020B0604030504040204" pitchFamily="34" charset="-128"/>
              </a:rPr>
              <a:t>送信と着信の Webhook を使用すると、開発者は Web サービスを Microsoft Teams 内のチャネルおよびチームに接続できます。</a:t>
            </a:r>
          </a:p>
          <a:p>
            <a:pPr marL="0" indent="0">
              <a:buNone/>
            </a:pPr>
            <a:endParaRPr lang="en-US" dirty="0">
              <a:ea typeface="Meiryo" panose="020B0604030504040204" pitchFamily="34" charset="-128"/>
              <a:cs typeface="Meiryo" panose="020B0604030504040204" pitchFamily="34" charset="-128"/>
            </a:endParaRPr>
          </a:p>
          <a:p>
            <a:pPr marL="0" indent="0">
              <a:buNone/>
            </a:pPr>
            <a:r>
              <a:rPr lang="ja-jp" b="1" dirty="0">
                <a:ea typeface="Meiryo" panose="020B0604030504040204" pitchFamily="34" charset="-128"/>
                <a:cs typeface="Meiryo" panose="020B0604030504040204" pitchFamily="34" charset="-128"/>
              </a:rPr>
              <a:t>送信 Webhook</a:t>
            </a:r>
            <a:r>
              <a:rPr lang="ja-jp" dirty="0">
                <a:ea typeface="Meiryo" panose="020B0604030504040204" pitchFamily="34" charset="-128"/>
                <a:cs typeface="Meiryo" panose="020B0604030504040204" pitchFamily="34" charset="-128"/>
              </a:rPr>
              <a:t> により、ユーザーは Microsoft Bot Framework を使用することなく、テキスト メッセージをチャネルから開発者の Web サービスに送信することができます。</a:t>
            </a:r>
          </a:p>
          <a:p>
            <a:pPr marL="0" indent="0">
              <a:buNone/>
            </a:pPr>
            <a:endParaRPr lang="en-US" dirty="0">
              <a:ea typeface="Meiryo" panose="020B0604030504040204" pitchFamily="34" charset="-128"/>
              <a:cs typeface="Meiryo" panose="020B0604030504040204" pitchFamily="34" charset="-128"/>
            </a:endParaRPr>
          </a:p>
          <a:p>
            <a:pPr marL="0" indent="0">
              <a:buNone/>
            </a:pPr>
            <a:r>
              <a:rPr lang="ja-jp" b="1" dirty="0">
                <a:ea typeface="Meiryo" panose="020B0604030504040204" pitchFamily="34" charset="-128"/>
                <a:cs typeface="Meiryo" panose="020B0604030504040204" pitchFamily="34" charset="-128"/>
              </a:rPr>
              <a:t>着信 Webhook </a:t>
            </a:r>
            <a:r>
              <a:rPr lang="ja-jp" dirty="0">
                <a:ea typeface="Meiryo" panose="020B0604030504040204" pitchFamily="34" charset="-128"/>
                <a:cs typeface="Meiryo" panose="020B0604030504040204" pitchFamily="34" charset="-128"/>
              </a:rPr>
              <a:t> は、</a:t>
            </a:r>
            <a:r>
              <a:rPr lang="ja-jp" i="1" dirty="0">
                <a:ea typeface="Meiryo" panose="020B0604030504040204" pitchFamily="34" charset="-128"/>
                <a:cs typeface="Meiryo" panose="020B0604030504040204" pitchFamily="34" charset="-128"/>
              </a:rPr>
              <a:t>コネクタ</a:t>
            </a:r>
            <a:r>
              <a:rPr lang="ja-jp" dirty="0">
                <a:ea typeface="Meiryo" panose="020B0604030504040204" pitchFamily="34" charset="-128"/>
                <a:cs typeface="Meiryo" panose="020B0604030504040204" pitchFamily="34" charset="-128"/>
              </a:rPr>
              <a:t>の一種として機能し、ユーザーがサブスクライブして、開発者の Web サービスから通知およびメッセージを受信できるようにします。</a:t>
            </a:r>
          </a:p>
        </p:txBody>
      </p:sp>
    </p:spTree>
    <p:extLst>
      <p:ext uri="{BB962C8B-B14F-4D97-AF65-F5344CB8AC3E}">
        <p14:creationId xmlns:p14="http://schemas.microsoft.com/office/powerpoint/2010/main" val="24328621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455519"/>
            <a:ext cx="10515600" cy="553998"/>
          </a:xfrm>
        </p:spPr>
        <p:txBody>
          <a:bodyPr/>
          <a:lstStyle/>
          <a:p>
            <a:r>
              <a:rPr lang="ja-jp" b="1" dirty="0">
                <a:ea typeface="Meiryo" panose="020B0604030504040204" pitchFamily="34" charset="-128"/>
                <a:cs typeface="Meiryo" panose="020B0604030504040204" pitchFamily="34" charset="-128"/>
              </a:rPr>
              <a:t>Microsoft Teams での送信 Webhook</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0736662" cy="2400657"/>
          </a:xfrm>
        </p:spPr>
        <p:txBody>
          <a:bodyPr/>
          <a:lstStyle/>
          <a:p>
            <a:pPr marL="0" indent="0">
              <a:buNone/>
            </a:pPr>
            <a:r>
              <a:rPr lang="ja-jp" sz="2600" dirty="0">
                <a:ea typeface="Meiryo" panose="020B0604030504040204" pitchFamily="34" charset="-128"/>
                <a:cs typeface="Meiryo" panose="020B0604030504040204" pitchFamily="34" charset="-128"/>
              </a:rPr>
              <a:t>送信 Webhook は、Teams のデータを、JSON ペイロードを受け入れることができる選択されたサービスに投稿します。送信 Webhook がチームに追加されると、送信 Webhook は、ボットのように動作し、@mention を使用したメッセージのチャネルのリッスン、外部 Web サービスへの通知の送信、カードや画像を含めることができるリッチ メッセージへの応答を行います。</a:t>
            </a:r>
          </a:p>
        </p:txBody>
      </p:sp>
      <p:sp>
        <p:nvSpPr>
          <p:cNvPr id="4" name="Rectangle 3">
            <a:extLst>
              <a:ext uri="{FF2B5EF4-FFF2-40B4-BE49-F238E27FC236}">
                <a16:creationId xmlns:a16="http://schemas.microsoft.com/office/drawing/2014/main" id="{15253A9F-4355-4815-9444-71F04C3E8BD7}"/>
              </a:ext>
            </a:extLst>
          </p:cNvPr>
          <p:cNvSpPr/>
          <p:nvPr/>
        </p:nvSpPr>
        <p:spPr>
          <a:xfrm>
            <a:off x="584199" y="3923071"/>
            <a:ext cx="6394738" cy="2157514"/>
          </a:xfrm>
          <a:prstGeom prst="rect">
            <a:avLst/>
          </a:prstGeom>
        </p:spPr>
        <p:txBody>
          <a:bodyPr wrap="square">
            <a:spAutoFit/>
          </a:bodyPr>
          <a:lstStyle/>
          <a:p>
            <a:pPr marL="228600" indent="-228600" defTabSz="932742">
              <a:spcAft>
                <a:spcPts val="600"/>
              </a:spcAft>
              <a:buSzPct val="100000"/>
              <a:buFont typeface="Wingdings" panose="05000000000000000000" pitchFamily="2" charset="2"/>
              <a:buChar char=""/>
            </a:pPr>
            <a:r>
              <a:rPr lang="ja-jp" sz="26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t>主な機能:</a:t>
            </a:r>
          </a:p>
          <a:p>
            <a:pPr marL="396000" indent="-342900" defTabSz="932742">
              <a:buSzPct val="90000"/>
              <a:buFont typeface="Arial" panose="020B0604020202020204" pitchFamily="34" charset="0"/>
              <a:buChar char="•"/>
            </a:pPr>
            <a:r>
              <a:rPr lang="ja-jp"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t>スコープ構成。</a:t>
            </a:r>
          </a:p>
          <a:p>
            <a:pPr marL="396000" indent="-342900" defTabSz="932742">
              <a:buSzPct val="90000"/>
              <a:buFont typeface="Arial" panose="020B0604020202020204" pitchFamily="34" charset="0"/>
              <a:buChar char="•"/>
            </a:pPr>
            <a:r>
              <a:rPr lang="ja-jp"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t>反応性のあるメッセージング。</a:t>
            </a:r>
          </a:p>
          <a:p>
            <a:pPr marL="396000" indent="-342900" defTabSz="932742">
              <a:buSzPct val="90000"/>
              <a:buFont typeface="Arial" panose="020B0604020202020204" pitchFamily="34" charset="0"/>
              <a:buChar char="•"/>
            </a:pPr>
            <a:r>
              <a:rPr lang="ja-jp"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t>標準の HTTP メッセージング交換。</a:t>
            </a:r>
          </a:p>
          <a:p>
            <a:pPr marL="396000" indent="-342900" defTabSz="932742">
              <a:buSzPct val="90000"/>
              <a:buFont typeface="Arial" panose="020B0604020202020204" pitchFamily="34" charset="0"/>
              <a:buChar char="•"/>
            </a:pPr>
            <a:r>
              <a:rPr lang="ja-jp"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t>Teams API メソッドのサポート。</a:t>
            </a:r>
            <a:endParaRPr lang="en-US" altLang="ja-JP" dirty="0">
              <a:gradFill>
                <a:gsLst>
                  <a:gs pos="1250">
                    <a:schemeClr val="tx1"/>
                  </a:gs>
                  <a:gs pos="100000">
                    <a:schemeClr val="tx1"/>
                  </a:gs>
                </a:gsLst>
                <a:lin ang="5400000" scaled="0"/>
              </a:gradFill>
              <a:ea typeface="Meiryo" panose="020B0604030504040204" pitchFamily="34" charset="-128"/>
              <a:cs typeface="Meiryo" panose="020B0604030504040204" pitchFamily="34" charset="-128"/>
            </a:endParaRPr>
          </a:p>
          <a:p>
            <a:pPr marL="228600" lvl="1" indent="-228600" defTabSz="932742">
              <a:spcBef>
                <a:spcPts val="600"/>
              </a:spcBef>
              <a:buSzPct val="100000"/>
              <a:buFont typeface="Wingdings" panose="05000000000000000000" pitchFamily="2" charset="2"/>
              <a:buChar char=""/>
            </a:pPr>
            <a:r>
              <a:rPr lang="ja-jp" sz="26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t>制限。</a:t>
            </a:r>
          </a:p>
        </p:txBody>
      </p:sp>
    </p:spTree>
    <p:extLst>
      <p:ext uri="{BB962C8B-B14F-4D97-AF65-F5344CB8AC3E}">
        <p14:creationId xmlns:p14="http://schemas.microsoft.com/office/powerpoint/2010/main" val="16811004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456245"/>
            <a:ext cx="10515600" cy="553998"/>
          </a:xfrm>
        </p:spPr>
        <p:txBody>
          <a:bodyPr/>
          <a:lstStyle/>
          <a:p>
            <a:r>
              <a:rPr lang="ja-jp" b="1" dirty="0">
                <a:ea typeface="Meiryo" panose="020B0604030504040204" pitchFamily="34" charset="-128"/>
                <a:cs typeface="Meiryo" panose="020B0604030504040204" pitchFamily="34" charset="-128"/>
              </a:rPr>
              <a:t>Microsoft Teams での着信 Webhook</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4604337"/>
          </a:xfrm>
        </p:spPr>
        <p:txBody>
          <a:bodyPr>
            <a:normAutofit/>
          </a:bodyPr>
          <a:lstStyle/>
          <a:p>
            <a:r>
              <a:rPr lang="ja-jp">
                <a:ea typeface="Meiryo" panose="020B0604030504040204" pitchFamily="34" charset="-128"/>
                <a:cs typeface="Meiryo" panose="020B0604030504040204" pitchFamily="34" charset="-128"/>
              </a:rPr>
              <a:t>着信 Webhook はコネクタとして機能し、外部アプリがチーム チャネル内のコンテンツを共有するための簡単な方法を提供します。着信 Webhook は、追跡と通知に役立ちます。</a:t>
            </a:r>
          </a:p>
          <a:p>
            <a:r>
              <a:rPr lang="ja-jp">
                <a:ea typeface="Meiryo" panose="020B0604030504040204" pitchFamily="34" charset="-128"/>
                <a:cs typeface="Meiryo" panose="020B0604030504040204" pitchFamily="34" charset="-128"/>
              </a:rPr>
              <a:t>Teams には、投稿するメッセージと JSON ペイロードの送信先となる一意の URL が用意されています。これは通常、カード形式です。</a:t>
            </a:r>
          </a:p>
          <a:p>
            <a:r>
              <a:rPr lang="ja-jp">
                <a:ea typeface="Meiryo" panose="020B0604030504040204" pitchFamily="34" charset="-128"/>
                <a:cs typeface="Meiryo" panose="020B0604030504040204" pitchFamily="34" charset="-128"/>
              </a:rPr>
              <a:t>主な機能:</a:t>
            </a:r>
          </a:p>
          <a:p>
            <a:pPr lvl="1"/>
            <a:r>
              <a:rPr lang="ja-jp">
                <a:ea typeface="Meiryo" panose="020B0604030504040204" pitchFamily="34" charset="-128"/>
                <a:cs typeface="Meiryo" panose="020B0604030504040204" pitchFamily="34" charset="-128"/>
              </a:rPr>
              <a:t>スコープ構成。</a:t>
            </a:r>
          </a:p>
          <a:p>
            <a:pPr lvl="1"/>
            <a:r>
              <a:rPr lang="ja-jp">
                <a:ea typeface="Meiryo" panose="020B0604030504040204" pitchFamily="34" charset="-128"/>
                <a:cs typeface="Meiryo" panose="020B0604030504040204" pitchFamily="34" charset="-128"/>
              </a:rPr>
              <a:t>セキュアなリソース定義。</a:t>
            </a:r>
          </a:p>
          <a:p>
            <a:pPr lvl="1"/>
            <a:r>
              <a:rPr lang="ja-jp">
                <a:ea typeface="Meiryo" panose="020B0604030504040204" pitchFamily="34" charset="-128"/>
                <a:cs typeface="Meiryo" panose="020B0604030504040204" pitchFamily="34" charset="-128"/>
              </a:rPr>
              <a:t>アクション可能メッセージングのサポート。</a:t>
            </a:r>
          </a:p>
          <a:p>
            <a:pPr lvl="1"/>
            <a:r>
              <a:rPr lang="ja-jp">
                <a:ea typeface="Meiryo" panose="020B0604030504040204" pitchFamily="34" charset="-128"/>
                <a:cs typeface="Meiryo" panose="020B0604030504040204" pitchFamily="34" charset="-128"/>
              </a:rPr>
              <a:t>独立した HTTPS メッセージングのサポート。</a:t>
            </a:r>
          </a:p>
          <a:p>
            <a:pPr lvl="1"/>
            <a:r>
              <a:rPr lang="ja-jp">
                <a:ea typeface="Meiryo" panose="020B0604030504040204" pitchFamily="34" charset="-128"/>
                <a:cs typeface="Meiryo" panose="020B0604030504040204" pitchFamily="34" charset="-128"/>
              </a:rPr>
              <a:t>マークダウンのサポート。</a:t>
            </a:r>
          </a:p>
        </p:txBody>
      </p:sp>
    </p:spTree>
    <p:extLst>
      <p:ext uri="{BB962C8B-B14F-4D97-AF65-F5344CB8AC3E}">
        <p14:creationId xmlns:p14="http://schemas.microsoft.com/office/powerpoint/2010/main" val="9095704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ja-jp" b="1" spc="0" dirty="0">
                <a:latin typeface="+mn-lt"/>
                <a:ea typeface="Meiryo" panose="020B0604030504040204" pitchFamily="34" charset="-128"/>
                <a:cs typeface="Meiryo" panose="020B0604030504040204" pitchFamily="34" charset="-128"/>
              </a:rPr>
              <a:t>デモ</a:t>
            </a:r>
          </a:p>
        </p:txBody>
      </p:sp>
      <p:sp>
        <p:nvSpPr>
          <p:cNvPr id="3" name="Rectangle 2">
            <a:extLst>
              <a:ext uri="{FF2B5EF4-FFF2-40B4-BE49-F238E27FC236}">
                <a16:creationId xmlns:a16="http://schemas.microsoft.com/office/drawing/2014/main" id="{BEC37AB2-ABE2-4253-8225-E7BF1EDB068C}"/>
              </a:ext>
            </a:extLst>
          </p:cNvPr>
          <p:cNvSpPr/>
          <p:nvPr/>
        </p:nvSpPr>
        <p:spPr>
          <a:xfrm>
            <a:off x="4716268" y="3165803"/>
            <a:ext cx="7058346" cy="523220"/>
          </a:xfrm>
          <a:prstGeom prst="rect">
            <a:avLst/>
          </a:prstGeom>
        </p:spPr>
        <p:txBody>
          <a:bodyPr wrap="square" anchor="t">
            <a:spAutoFit/>
          </a:bodyPr>
          <a:lstStyle/>
          <a:p>
            <a:pPr defTabSz="932742">
              <a:spcBef>
                <a:spcPct val="20000"/>
              </a:spcBef>
              <a:buSzPct val="90000"/>
            </a:pPr>
            <a:r>
              <a:rPr lang="ja-jp" sz="28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t>Microsoft Teams で Webhook を操作する</a:t>
            </a:r>
          </a:p>
        </p:txBody>
      </p:sp>
    </p:spTree>
    <p:extLst>
      <p:ext uri="{BB962C8B-B14F-4D97-AF65-F5344CB8AC3E}">
        <p14:creationId xmlns:p14="http://schemas.microsoft.com/office/powerpoint/2010/main" val="38565536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728038" y="3429000"/>
            <a:ext cx="9144000" cy="553998"/>
          </a:xfrm>
        </p:spPr>
        <p:txBody>
          <a:bodyPr/>
          <a:lstStyle/>
          <a:p>
            <a:r>
              <a:rPr lang="ja-jp" dirty="0"/>
              <a:t>Microsoft Teams </a:t>
            </a:r>
            <a:r>
              <a:rPr lang="ja-jp" b="1" dirty="0">
                <a:latin typeface="Meiryo" panose="020B0604030504040204" pitchFamily="34" charset="-128"/>
                <a:ea typeface="Meiryo" panose="020B0604030504040204" pitchFamily="34" charset="-128"/>
                <a:cs typeface="Meiryo" panose="020B0604030504040204" pitchFamily="34" charset="-128"/>
              </a:rPr>
              <a:t>のタブ</a:t>
            </a:r>
          </a:p>
        </p:txBody>
      </p:sp>
    </p:spTree>
    <p:extLst>
      <p:ext uri="{BB962C8B-B14F-4D97-AF65-F5344CB8AC3E}">
        <p14:creationId xmlns:p14="http://schemas.microsoft.com/office/powerpoint/2010/main" val="1239921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ED57F7E1-4EB9-4D28-B948-C59EE325EB97}"/>
              </a:ext>
            </a:extLst>
          </p:cNvPr>
          <p:cNvSpPr txBox="1">
            <a:spLocks/>
          </p:cNvSpPr>
          <p:nvPr/>
        </p:nvSpPr>
        <p:spPr>
          <a:xfrm>
            <a:off x="586390" y="1434370"/>
            <a:ext cx="11176924" cy="417345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ja-jp" dirty="0">
                <a:latin typeface="+mn-lt"/>
                <a:ea typeface="Meiryo" panose="020B0604030504040204" pitchFamily="34" charset="-128"/>
                <a:cs typeface="Meiryo" panose="020B0604030504040204" pitchFamily="34" charset="-128"/>
              </a:rPr>
              <a:t>Microsoft Teams のタブには、リッチでインタラクティブな Web コンテンツが表示されます。開発者は、静的と構成可能の 2 種類のタブを作成できます。</a:t>
            </a:r>
          </a:p>
          <a:p>
            <a:pPr marL="457200" lvl="1" indent="-228600">
              <a:buFont typeface="Wingdings" panose="05000000000000000000" pitchFamily="2" charset="2"/>
              <a:buChar char=""/>
            </a:pPr>
            <a:r>
              <a:rPr lang="ja-jp" dirty="0">
                <a:solidFill>
                  <a:schemeClr val="tx1"/>
                </a:solidFill>
                <a:ea typeface="Meiryo" panose="020B0604030504040204" pitchFamily="34" charset="-128"/>
                <a:cs typeface="Meiryo" panose="020B0604030504040204" pitchFamily="34" charset="-128"/>
              </a:rPr>
              <a:t>静的タブでは、個々のユーザーにコンテンツが提供されます。</a:t>
            </a:r>
          </a:p>
          <a:p>
            <a:pPr marL="457200" lvl="1" indent="-228600">
              <a:buFont typeface="Wingdings" panose="05000000000000000000" pitchFamily="2" charset="2"/>
              <a:buChar char=""/>
            </a:pPr>
            <a:r>
              <a:rPr lang="ja-jp" dirty="0">
                <a:solidFill>
                  <a:schemeClr val="tx1"/>
                </a:solidFill>
                <a:ea typeface="Meiryo" panose="020B0604030504040204" pitchFamily="34" charset="-128"/>
                <a:cs typeface="Meiryo" panose="020B0604030504040204" pitchFamily="34" charset="-128"/>
              </a:rPr>
              <a:t>構成可能タブでは、チーム全体に 1 つの種類のコンテンツが提供されます。</a:t>
            </a:r>
          </a:p>
          <a:p>
            <a:pPr lvl="1" indent="-228600">
              <a:buFont typeface="Wingdings" panose="05000000000000000000" pitchFamily="2" charset="2"/>
              <a:buChar char=""/>
            </a:pPr>
            <a:r>
              <a:rPr lang="ja-jp" sz="2800" dirty="0">
                <a:solidFill>
                  <a:schemeClr val="tx1"/>
                </a:solidFill>
                <a:ea typeface="Meiryo" panose="020B0604030504040204" pitchFamily="34" charset="-128"/>
                <a:cs typeface="Meiryo" panose="020B0604030504040204" pitchFamily="34" charset="-128"/>
              </a:rPr>
              <a:t>タブのスコープ:</a:t>
            </a:r>
          </a:p>
          <a:p>
            <a:pPr marL="457200" lvl="1" indent="-228600">
              <a:buFont typeface="Wingdings" panose="05000000000000000000" pitchFamily="2" charset="2"/>
              <a:buChar char=""/>
            </a:pPr>
            <a:r>
              <a:rPr lang="ja-jp" dirty="0">
                <a:solidFill>
                  <a:schemeClr val="tx1"/>
                </a:solidFill>
                <a:ea typeface="Meiryo" panose="020B0604030504040204" pitchFamily="34" charset="-128"/>
                <a:cs typeface="Meiryo" panose="020B0604030504040204" pitchFamily="34" charset="-128"/>
              </a:rPr>
              <a:t>チーム (チームのスコープ)</a:t>
            </a:r>
          </a:p>
          <a:p>
            <a:pPr marL="457200" lvl="1" indent="-228600">
              <a:buFont typeface="Wingdings" panose="05000000000000000000" pitchFamily="2" charset="2"/>
              <a:buChar char=""/>
            </a:pPr>
            <a:r>
              <a:rPr lang="ja-jp" dirty="0">
                <a:solidFill>
                  <a:schemeClr val="tx1"/>
                </a:solidFill>
                <a:ea typeface="Meiryo" panose="020B0604030504040204" pitchFamily="34" charset="-128"/>
                <a:cs typeface="Meiryo" panose="020B0604030504040204" pitchFamily="34" charset="-128"/>
              </a:rPr>
              <a:t>グループ チャット (グループチャットのスコープ)</a:t>
            </a:r>
          </a:p>
          <a:p>
            <a:pPr marL="457200" lvl="1" indent="-228600">
              <a:buFont typeface="Wingdings" panose="05000000000000000000" pitchFamily="2" charset="2"/>
              <a:buChar char=""/>
            </a:pPr>
            <a:r>
              <a:rPr lang="ja-jp" dirty="0">
                <a:solidFill>
                  <a:schemeClr val="tx1"/>
                </a:solidFill>
                <a:ea typeface="Meiryo" panose="020B0604030504040204" pitchFamily="34" charset="-128"/>
                <a:cs typeface="Meiryo" panose="020B0604030504040204" pitchFamily="34" charset="-128"/>
              </a:rPr>
              <a:t>個人 (個人のスコープ)</a:t>
            </a:r>
          </a:p>
          <a:p>
            <a:pPr lvl="1" indent="-228600">
              <a:buFont typeface="Wingdings" panose="05000000000000000000" pitchFamily="2" charset="2"/>
              <a:buChar char=""/>
            </a:pPr>
            <a:r>
              <a:rPr lang="ja-jp" sz="2800" dirty="0">
                <a:solidFill>
                  <a:schemeClr val="tx1"/>
                </a:solidFill>
                <a:ea typeface="Meiryo" panose="020B0604030504040204" pitchFamily="34" charset="-128"/>
                <a:cs typeface="Meiryo" panose="020B0604030504040204" pitchFamily="34" charset="-128"/>
              </a:rPr>
              <a:t>タブとブラウザーの違い。</a:t>
            </a:r>
          </a:p>
        </p:txBody>
      </p:sp>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a:xfrm>
            <a:off x="586389" y="415572"/>
            <a:ext cx="10515600" cy="553998"/>
          </a:xfrm>
        </p:spPr>
        <p:txBody>
          <a:bodyPr/>
          <a:lstStyle/>
          <a:p>
            <a:r>
              <a:rPr lang="ja-jp" b="1" dirty="0">
                <a:ea typeface="Meiryo" panose="020B0604030504040204" pitchFamily="34" charset="-128"/>
                <a:cs typeface="Meiryo" panose="020B0604030504040204" pitchFamily="34" charset="-128"/>
              </a:rPr>
              <a:t>Teams のタブとは?</a:t>
            </a:r>
          </a:p>
        </p:txBody>
      </p:sp>
    </p:spTree>
    <p:extLst>
      <p:ext uri="{BB962C8B-B14F-4D97-AF65-F5344CB8AC3E}">
        <p14:creationId xmlns:p14="http://schemas.microsoft.com/office/powerpoint/2010/main" val="1710913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ja-jp" b="1" dirty="0">
                <a:latin typeface="+mn-lt"/>
                <a:ea typeface="Meiryo" panose="020B0604030504040204" pitchFamily="34" charset="-128"/>
                <a:cs typeface="Meiryo" panose="020B0604030504040204" pitchFamily="34" charset="-128"/>
              </a:rPr>
              <a:t>静的タブ</a:t>
            </a:r>
          </a:p>
        </p:txBody>
      </p:sp>
      <p:sp>
        <p:nvSpPr>
          <p:cNvPr id="6" name="Text Placeholder 2">
            <a:extLst>
              <a:ext uri="{FF2B5EF4-FFF2-40B4-BE49-F238E27FC236}">
                <a16:creationId xmlns:a16="http://schemas.microsoft.com/office/drawing/2014/main" id="{9F0511F5-7A5A-476F-BA0D-D10B74B43445}"/>
              </a:ext>
            </a:extLst>
          </p:cNvPr>
          <p:cNvSpPr>
            <a:spLocks noGrp="1"/>
          </p:cNvSpPr>
          <p:nvPr>
            <p:ph type="body" sz="quarter" idx="10"/>
          </p:nvPr>
        </p:nvSpPr>
        <p:spPr>
          <a:xfrm>
            <a:off x="584200" y="1435497"/>
            <a:ext cx="10659970" cy="2412968"/>
          </a:xfrm>
        </p:spPr>
        <p:txBody>
          <a:bodyPr/>
          <a:lstStyle/>
          <a:p>
            <a:pPr marL="0" indent="0">
              <a:buNone/>
            </a:pPr>
            <a:r>
              <a:rPr lang="ja-jp" b="1" dirty="0">
                <a:ea typeface="Meiryo" panose="020B0604030504040204" pitchFamily="34" charset="-128"/>
                <a:cs typeface="Meiryo" panose="020B0604030504040204" pitchFamily="34" charset="-128"/>
              </a:rPr>
              <a:t>静的タブ</a:t>
            </a:r>
            <a:r>
              <a:rPr lang="ja-jp" dirty="0">
                <a:ea typeface="Meiryo" panose="020B0604030504040204" pitchFamily="34" charset="-128"/>
                <a:cs typeface="Meiryo" panose="020B0604030504040204" pitchFamily="34" charset="-128"/>
              </a:rPr>
              <a:t>は、マニフェストで直接宣言されるコンテンツ ページであり、構成可能</a:t>
            </a:r>
            <a:r>
              <a:rPr lang="ja-jp" b="1" dirty="0">
                <a:ea typeface="Meiryo" panose="020B0604030504040204" pitchFamily="34" charset="-128"/>
                <a:cs typeface="Meiryo" panose="020B0604030504040204" pitchFamily="34" charset="-128"/>
              </a:rPr>
              <a:t>タブ</a:t>
            </a:r>
            <a:r>
              <a:rPr lang="ja-jp" dirty="0">
                <a:ea typeface="Meiryo" panose="020B0604030504040204" pitchFamily="34" charset="-128"/>
                <a:cs typeface="Meiryo" panose="020B0604030504040204" pitchFamily="34" charset="-128"/>
              </a:rPr>
              <a:t>とは異なり、構成ページを必要としません。</a:t>
            </a:r>
          </a:p>
          <a:p>
            <a:r>
              <a:rPr lang="ja-jp" dirty="0">
                <a:ea typeface="Meiryo" panose="020B0604030504040204" pitchFamily="34" charset="-128"/>
                <a:cs typeface="Meiryo" panose="020B0604030504040204" pitchFamily="34" charset="-128"/>
              </a:rPr>
              <a:t>タブ コンテンツを作成します。</a:t>
            </a:r>
          </a:p>
          <a:p>
            <a:r>
              <a:rPr lang="ja-jp" dirty="0">
                <a:ea typeface="Meiryo" panose="020B0604030504040204" pitchFamily="34" charset="-128"/>
                <a:cs typeface="Meiryo" panose="020B0604030504040204" pitchFamily="34" charset="-128"/>
              </a:rPr>
              <a:t>モバイル クライアントの静的タブ。</a:t>
            </a:r>
          </a:p>
          <a:p>
            <a:endParaRPr lang="en-US" dirty="0">
              <a:ea typeface="Meiryo" panose="020B0604030504040204" pitchFamily="34" charset="-128"/>
              <a:cs typeface="Meiryo" panose="020B0604030504040204" pitchFamily="34" charset="-128"/>
            </a:endParaRPr>
          </a:p>
        </p:txBody>
      </p:sp>
      <p:pic>
        <p:nvPicPr>
          <p:cNvPr id="4098" name="Picture 2" descr="チームの静的タブの内容を示す画像">
            <a:extLst>
              <a:ext uri="{FF2B5EF4-FFF2-40B4-BE49-F238E27FC236}">
                <a16:creationId xmlns:a16="http://schemas.microsoft.com/office/drawing/2014/main" id="{03C8D530-85F7-4863-88AC-D8283F4A5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3755752"/>
            <a:ext cx="6316493" cy="155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9664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F65D-997A-4F56-85BC-DF7243FCA49A}"/>
              </a:ext>
            </a:extLst>
          </p:cNvPr>
          <p:cNvSpPr>
            <a:spLocks noGrp="1"/>
          </p:cNvSpPr>
          <p:nvPr>
            <p:ph type="title"/>
          </p:nvPr>
        </p:nvSpPr>
        <p:spPr>
          <a:xfrm>
            <a:off x="588263" y="457200"/>
            <a:ext cx="11018520" cy="553998"/>
          </a:xfrm>
        </p:spPr>
        <p:txBody>
          <a:bodyPr>
            <a:normAutofit/>
          </a:bodyPr>
          <a:lstStyle/>
          <a:p>
            <a:r>
              <a:rPr lang="ja-jp" b="1" dirty="0">
                <a:latin typeface="+mn-lt"/>
                <a:ea typeface="Meiryo" panose="020B0604030504040204" pitchFamily="34" charset="-128"/>
                <a:cs typeface="Meiryo" panose="020B0604030504040204" pitchFamily="34" charset="-128"/>
              </a:rPr>
              <a:t>構成可能タブ</a:t>
            </a:r>
          </a:p>
        </p:txBody>
      </p:sp>
      <p:sp>
        <p:nvSpPr>
          <p:cNvPr id="3" name="Text Placeholder 2">
            <a:extLst>
              <a:ext uri="{FF2B5EF4-FFF2-40B4-BE49-F238E27FC236}">
                <a16:creationId xmlns:a16="http://schemas.microsoft.com/office/drawing/2014/main" id="{319096C8-BB9D-4D25-BD54-355C862D2046}"/>
              </a:ext>
            </a:extLst>
          </p:cNvPr>
          <p:cNvSpPr>
            <a:spLocks noGrp="1"/>
          </p:cNvSpPr>
          <p:nvPr>
            <p:ph type="body" sz="quarter" idx="10"/>
          </p:nvPr>
        </p:nvSpPr>
        <p:spPr>
          <a:xfrm>
            <a:off x="584200" y="1435497"/>
            <a:ext cx="10783857" cy="4690515"/>
          </a:xfrm>
        </p:spPr>
        <p:txBody>
          <a:bodyPr/>
          <a:lstStyle/>
          <a:p>
            <a:pPr marL="0" indent="0">
              <a:buNone/>
            </a:pPr>
            <a:r>
              <a:rPr lang="ja-jp" dirty="0">
                <a:ea typeface="Meiryo" panose="020B0604030504040204" pitchFamily="34" charset="-128"/>
                <a:cs typeface="Meiryo" panose="020B0604030504040204" pitchFamily="34" charset="-128"/>
              </a:rPr>
              <a:t>構成可能タブは、チャネルの一部となり、情報の種類をチームに提供します。</a:t>
            </a:r>
          </a:p>
          <a:p>
            <a:pPr marL="228600" lvl="1"/>
            <a:r>
              <a:rPr lang="ja-jp" sz="2800" dirty="0">
                <a:solidFill>
                  <a:schemeClr val="tx1"/>
                </a:solidFill>
                <a:ea typeface="Meiryo" panose="020B0604030504040204" pitchFamily="34" charset="-128"/>
                <a:cs typeface="Meiryo" panose="020B0604030504040204" pitchFamily="34" charset="-128"/>
              </a:rPr>
              <a:t>構成可能タブのスコープ。</a:t>
            </a:r>
          </a:p>
          <a:p>
            <a:pPr marL="228600" lvl="1"/>
            <a:r>
              <a:rPr lang="ja-jp" sz="2800" dirty="0">
                <a:solidFill>
                  <a:schemeClr val="tx1"/>
                </a:solidFill>
                <a:ea typeface="Meiryo" panose="020B0604030504040204" pitchFamily="34" charset="-128"/>
                <a:cs typeface="Meiryo" panose="020B0604030504040204" pitchFamily="34" charset="-128"/>
              </a:rPr>
              <a:t>構成可能タブの作成には、次の操作が含まれます。</a:t>
            </a:r>
          </a:p>
          <a:p>
            <a:pPr marL="342900" indent="-342900">
              <a:buFont typeface="Arial" panose="020B0604020202020204" pitchFamily="34" charset="0"/>
              <a:buChar char="•"/>
            </a:pPr>
            <a:r>
              <a:rPr lang="ja-jp" sz="2000" dirty="0">
                <a:ea typeface="Meiryo" panose="020B0604030504040204" pitchFamily="34" charset="-128"/>
                <a:cs typeface="Meiryo" panose="020B0604030504040204" pitchFamily="34" charset="-128"/>
              </a:rPr>
              <a:t>構成ページの作成: 構成可能タブの場合、ユーザーがタブのコンテンツとタブでのエクスペリエンスをカスタマイズできるよう、構成ページを提供して、オプションを表示して情報を収集する必要があります。また、ユーザーがタブを追加した後に、タブを更新または削除できるようにすることもできます。</a:t>
            </a:r>
          </a:p>
          <a:p>
            <a:pPr marL="342900" indent="-342900">
              <a:buFont typeface="Arial" panose="020B0604020202020204" pitchFamily="34" charset="0"/>
              <a:buChar char="•"/>
            </a:pPr>
            <a:r>
              <a:rPr lang="ja-jp" sz="2000" dirty="0">
                <a:ea typeface="Meiryo" panose="020B0604030504040204" pitchFamily="34" charset="-128"/>
                <a:cs typeface="Meiryo" panose="020B0604030504040204" pitchFamily="34" charset="-128"/>
              </a:rPr>
              <a:t>コンテンツ ページの作成: コンテンツ ページは、お客様がホストする HTML ページです。また、ユーザーがタブを削除したときにコンテンツに何が発生するかを指定するためのページを提供することもできます。</a:t>
            </a:r>
          </a:p>
          <a:p>
            <a:pPr marL="228600" lvl="1"/>
            <a:endParaRPr lang="en-US" sz="2800" dirty="0">
              <a:solidFill>
                <a:schemeClr val="tx1"/>
              </a:solidFill>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428986872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457200"/>
            <a:ext cx="10515600" cy="553998"/>
          </a:xfrm>
        </p:spPr>
        <p:txBody>
          <a:bodyPr/>
          <a:lstStyle/>
          <a:p>
            <a:r>
              <a:rPr lang="ja-jp" b="1" dirty="0">
                <a:latin typeface="+mn-lt"/>
                <a:ea typeface="Meiryo" panose="020B0604030504040204" pitchFamily="34" charset="-128"/>
                <a:cs typeface="Meiryo" panose="020B0604030504040204" pitchFamily="34" charset="-128"/>
              </a:rPr>
              <a:t>モバイルのタブ</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1" y="1435497"/>
            <a:ext cx="7020068" cy="4862870"/>
          </a:xfrm>
        </p:spPr>
        <p:txBody>
          <a:bodyPr/>
          <a:lstStyle/>
          <a:p>
            <a:pPr marL="0" indent="0">
              <a:spcBef>
                <a:spcPts val="600"/>
              </a:spcBef>
              <a:buNone/>
            </a:pPr>
            <a:r>
              <a:rPr lang="ja-jp" dirty="0">
                <a:ea typeface="Meiryo" panose="020B0604030504040204" pitchFamily="34" charset="-128"/>
                <a:cs typeface="Meiryo" panose="020B0604030504040204" pitchFamily="34" charset="-128"/>
              </a:rPr>
              <a:t>グループ タブとチャネル タブは、モバイル クライアントで利用できます。</a:t>
            </a:r>
          </a:p>
          <a:p>
            <a:pPr marL="228600" lvl="1">
              <a:spcBef>
                <a:spcPts val="600"/>
              </a:spcBef>
            </a:pPr>
            <a:r>
              <a:rPr lang="ja-jp" sz="2800" dirty="0">
                <a:solidFill>
                  <a:schemeClr val="tx1"/>
                </a:solidFill>
                <a:ea typeface="Meiryo" panose="020B0604030504040204" pitchFamily="34" charset="-128"/>
                <a:cs typeface="Meiryo" panose="020B0604030504040204" pitchFamily="34" charset="-128"/>
              </a:rPr>
              <a:t>モバイル サポートに関する開発者の考慮事項:</a:t>
            </a:r>
          </a:p>
          <a:p>
            <a:pPr lvl="1">
              <a:spcBef>
                <a:spcPts val="600"/>
              </a:spcBef>
            </a:pPr>
            <a:r>
              <a:rPr lang="ja-jp" dirty="0">
                <a:ea typeface="Meiryo" panose="020B0604030504040204" pitchFamily="34" charset="-128"/>
                <a:cs typeface="Meiryo" panose="020B0604030504040204" pitchFamily="34" charset="-128"/>
              </a:rPr>
              <a:t>モバイル クライアントでのテスト。</a:t>
            </a:r>
          </a:p>
          <a:p>
            <a:pPr lvl="1">
              <a:spcBef>
                <a:spcPts val="600"/>
              </a:spcBef>
            </a:pPr>
            <a:r>
              <a:rPr lang="ja-jp" dirty="0">
                <a:ea typeface="Meiryo" panose="020B0604030504040204" pitchFamily="34" charset="-128"/>
                <a:cs typeface="Meiryo" panose="020B0604030504040204" pitchFamily="34" charset="-128"/>
              </a:rPr>
              <a:t>レスポンシブ デザイン。</a:t>
            </a:r>
          </a:p>
          <a:p>
            <a:pPr lvl="1">
              <a:spcBef>
                <a:spcPts val="600"/>
              </a:spcBef>
            </a:pPr>
            <a:r>
              <a:rPr lang="ja-jp" dirty="0">
                <a:ea typeface="Meiryo" panose="020B0604030504040204" pitchFamily="34" charset="-128"/>
                <a:cs typeface="Meiryo" panose="020B0604030504040204" pitchFamily="34" charset="-128"/>
              </a:rPr>
              <a:t>認証。</a:t>
            </a:r>
          </a:p>
          <a:p>
            <a:pPr lvl="1">
              <a:spcBef>
                <a:spcPts val="600"/>
              </a:spcBef>
            </a:pPr>
            <a:r>
              <a:rPr lang="ja-jp" dirty="0">
                <a:ea typeface="Meiryo" panose="020B0604030504040204" pitchFamily="34" charset="-128"/>
                <a:cs typeface="Meiryo" panose="020B0604030504040204" pitchFamily="34" charset="-128"/>
              </a:rPr>
              <a:t>低い帯域幅と断続的な接続。</a:t>
            </a:r>
          </a:p>
          <a:p>
            <a:pPr marL="228600" lvl="1">
              <a:spcBef>
                <a:spcPts val="600"/>
              </a:spcBef>
            </a:pPr>
            <a:r>
              <a:rPr lang="ja-jp" sz="2800" dirty="0">
                <a:solidFill>
                  <a:schemeClr val="tx1"/>
                </a:solidFill>
                <a:ea typeface="Meiryo" panose="020B0604030504040204" pitchFamily="34" charset="-128"/>
                <a:cs typeface="Meiryo" panose="020B0604030504040204" pitchFamily="34" charset="-128"/>
              </a:rPr>
              <a:t>モバイルに関する設計の考慮事項。</a:t>
            </a:r>
          </a:p>
          <a:p>
            <a:pPr marL="228600" lvl="1">
              <a:spcBef>
                <a:spcPts val="600"/>
              </a:spcBef>
            </a:pPr>
            <a:r>
              <a:rPr lang="ja-jp" sz="2800" dirty="0">
                <a:solidFill>
                  <a:schemeClr val="tx1"/>
                </a:solidFill>
                <a:ea typeface="Meiryo" panose="020B0604030504040204" pitchFamily="34" charset="-128"/>
                <a:cs typeface="Meiryo" panose="020B0604030504040204" pitchFamily="34" charset="-128"/>
              </a:rPr>
              <a:t>モバイルのタブとボット。</a:t>
            </a:r>
          </a:p>
          <a:p>
            <a:pPr marL="228600" lvl="1">
              <a:spcBef>
                <a:spcPts val="600"/>
              </a:spcBef>
            </a:pPr>
            <a:r>
              <a:rPr lang="ja-jp" sz="2800" dirty="0">
                <a:solidFill>
                  <a:schemeClr val="tx1"/>
                </a:solidFill>
                <a:ea typeface="Meiryo" panose="020B0604030504040204" pitchFamily="34" charset="-128"/>
                <a:cs typeface="Meiryo" panose="020B0604030504040204" pitchFamily="34" charset="-128"/>
              </a:rPr>
              <a:t>UI コンポーネント。</a:t>
            </a:r>
            <a:endParaRPr lang="en-US" sz="2000" dirty="0">
              <a:ea typeface="Meiryo" panose="020B0604030504040204" pitchFamily="34" charset="-128"/>
              <a:cs typeface="Meiryo" panose="020B0604030504040204" pitchFamily="34" charset="-128"/>
            </a:endParaRPr>
          </a:p>
        </p:txBody>
      </p:sp>
      <p:pic>
        <p:nvPicPr>
          <p:cNvPr id="6147" name="Picture 3" descr="モバイル アプリ ドロワー">
            <a:extLst>
              <a:ext uri="{FF2B5EF4-FFF2-40B4-BE49-F238E27FC236}">
                <a16:creationId xmlns:a16="http://schemas.microsoft.com/office/drawing/2014/main" id="{15A795DB-7F38-4463-A32A-AC33D312D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4008" y="457200"/>
            <a:ext cx="3352800" cy="588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1037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8263" y="3151969"/>
            <a:ext cx="3183637" cy="554061"/>
          </a:xfrm>
        </p:spPr>
        <p:txBody>
          <a:bodyPr/>
          <a:lstStyle/>
          <a:p>
            <a:r>
              <a:rPr lang="ja-jp" b="1" spc="0" dirty="0">
                <a:latin typeface="+mn-lt"/>
                <a:ea typeface="Meiryo" panose="020B0604030504040204" pitchFamily="34" charset="-128"/>
                <a:cs typeface="Meiryo" panose="020B0604030504040204" pitchFamily="34" charset="-128"/>
              </a:rPr>
              <a:t>デモ</a:t>
            </a:r>
          </a:p>
        </p:txBody>
      </p:sp>
      <p:sp>
        <p:nvSpPr>
          <p:cNvPr id="3" name="Rectangle 2">
            <a:extLst>
              <a:ext uri="{FF2B5EF4-FFF2-40B4-BE49-F238E27FC236}">
                <a16:creationId xmlns:a16="http://schemas.microsoft.com/office/drawing/2014/main" id="{BEC37AB2-ABE2-4253-8225-E7BF1EDB068C}"/>
              </a:ext>
            </a:extLst>
          </p:cNvPr>
          <p:cNvSpPr/>
          <p:nvPr/>
        </p:nvSpPr>
        <p:spPr>
          <a:xfrm>
            <a:off x="4838717" y="3151969"/>
            <a:ext cx="6900466" cy="523220"/>
          </a:xfrm>
          <a:prstGeom prst="rect">
            <a:avLst/>
          </a:prstGeom>
        </p:spPr>
        <p:txBody>
          <a:bodyPr wrap="square" anchor="t">
            <a:spAutoFit/>
          </a:bodyPr>
          <a:lstStyle/>
          <a:p>
            <a:pPr defTabSz="932742">
              <a:spcBef>
                <a:spcPct val="20000"/>
              </a:spcBef>
              <a:buSzPct val="90000"/>
            </a:pPr>
            <a:r>
              <a:rPr lang="ja-jp" sz="28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t>Microsoft Teams のタブを作成する</a:t>
            </a:r>
          </a:p>
        </p:txBody>
      </p:sp>
    </p:spTree>
    <p:extLst>
      <p:ext uri="{BB962C8B-B14F-4D97-AF65-F5344CB8AC3E}">
        <p14:creationId xmlns:p14="http://schemas.microsoft.com/office/powerpoint/2010/main" val="25389804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63652" y="3925000"/>
            <a:ext cx="9144000" cy="553998"/>
          </a:xfrm>
        </p:spPr>
        <p:txBody>
          <a:bodyPr/>
          <a:lstStyle/>
          <a:p>
            <a:r>
              <a:rPr lang="ja-jp" dirty="0"/>
              <a:t>Microsoft Teams </a:t>
            </a:r>
            <a:r>
              <a:rPr lang="ja-jp" b="1" dirty="0">
                <a:latin typeface="Meiryo" panose="020B0604030504040204" pitchFamily="34" charset="-128"/>
                <a:ea typeface="Meiryo" panose="020B0604030504040204" pitchFamily="34" charset="-128"/>
                <a:cs typeface="Meiryo" panose="020B0604030504040204" pitchFamily="34" charset="-128"/>
              </a:rPr>
              <a:t>のアプリ</a:t>
            </a:r>
          </a:p>
        </p:txBody>
      </p:sp>
    </p:spTree>
    <p:extLst>
      <p:ext uri="{BB962C8B-B14F-4D97-AF65-F5344CB8AC3E}">
        <p14:creationId xmlns:p14="http://schemas.microsoft.com/office/powerpoint/2010/main" val="2251485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p:txBody>
          <a:bodyPr/>
          <a:lstStyle/>
          <a:p>
            <a:r>
              <a:rPr lang="ja-jp" dirty="0"/>
              <a:t>Microsoft Teams </a:t>
            </a:r>
            <a:r>
              <a:rPr lang="ja-jp" b="1" spc="0" dirty="0">
                <a:latin typeface="Meiryo" panose="020B0604030504040204" pitchFamily="34" charset="-128"/>
                <a:ea typeface="Meiryo" panose="020B0604030504040204" pitchFamily="34" charset="-128"/>
                <a:cs typeface="Meiryo" panose="020B0604030504040204" pitchFamily="34" charset="-128"/>
              </a:rPr>
              <a:t>での拡張機能の管理</a:t>
            </a:r>
          </a:p>
        </p:txBody>
      </p:sp>
    </p:spTree>
    <p:extLst>
      <p:ext uri="{BB962C8B-B14F-4D97-AF65-F5344CB8AC3E}">
        <p14:creationId xmlns:p14="http://schemas.microsoft.com/office/powerpoint/2010/main" val="188696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ja-jp" b="1" dirty="0">
                <a:ea typeface="Meiryo" panose="020B0604030504040204" pitchFamily="34" charset="-128"/>
                <a:cs typeface="Meiryo" panose="020B0604030504040204" pitchFamily="34" charset="-128"/>
              </a:rPr>
              <a:t>Teams のメッセージング拡張機能とは?</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16272" y="1527224"/>
            <a:ext cx="5624956" cy="4739759"/>
          </a:xfrm>
        </p:spPr>
        <p:txBody>
          <a:bodyPr/>
          <a:lstStyle/>
          <a:p>
            <a:pPr marL="228600" lvl="1">
              <a:spcBef>
                <a:spcPts val="600"/>
              </a:spcBef>
            </a:pPr>
            <a:r>
              <a:rPr lang="ja-jp" sz="2400" dirty="0">
                <a:ea typeface="Meiryo" panose="020B0604030504040204" pitchFamily="34" charset="-128"/>
                <a:cs typeface="Meiryo" panose="020B0604030504040204" pitchFamily="34" charset="-128"/>
              </a:rPr>
              <a:t>メッセージング拡張機能を使用すると、ユーザーはサービスで情報に関するクエリを実行したり、サービスに情報を投稿したりすることができます。</a:t>
            </a:r>
          </a:p>
          <a:p>
            <a:pPr lvl="1">
              <a:spcBef>
                <a:spcPts val="600"/>
              </a:spcBef>
            </a:pPr>
            <a:r>
              <a:rPr lang="ja-jp" sz="1800" dirty="0">
                <a:ea typeface="Meiryo" panose="020B0604030504040204" pitchFamily="34" charset="-128"/>
                <a:cs typeface="Meiryo" panose="020B0604030504040204" pitchFamily="34" charset="-128"/>
              </a:rPr>
              <a:t>ユーザーは、メッセージの作成領域、コマンド ボックスから、またはメッセージから直接、外部システムでアクションを検索したり、開始したりすることができます。</a:t>
            </a:r>
          </a:p>
          <a:p>
            <a:pPr lvl="1">
              <a:spcBef>
                <a:spcPts val="600"/>
              </a:spcBef>
            </a:pPr>
            <a:r>
              <a:rPr lang="ja-jp" sz="1800" dirty="0">
                <a:ea typeface="Meiryo" panose="020B0604030504040204" pitchFamily="34" charset="-128"/>
                <a:cs typeface="Meiryo" panose="020B0604030504040204" pitchFamily="34" charset="-128"/>
              </a:rPr>
              <a:t>その後、開発者はそのインタラクションの結果を Microsoft Teams クライアントに返送することができます。これは通常、豊富な書式付きカードの形式です。</a:t>
            </a:r>
          </a:p>
          <a:p>
            <a:pPr marL="228600" lvl="1">
              <a:spcBef>
                <a:spcPts val="600"/>
              </a:spcBef>
            </a:pPr>
            <a:r>
              <a:rPr lang="ja-jp" sz="2400" dirty="0">
                <a:ea typeface="Meiryo" panose="020B0604030504040204" pitchFamily="34" charset="-128"/>
                <a:cs typeface="Meiryo" panose="020B0604030504040204" pitchFamily="34" charset="-128"/>
              </a:rPr>
              <a:t>検索コマンド呼び出しの場所。</a:t>
            </a:r>
          </a:p>
          <a:p>
            <a:pPr marL="228600" lvl="1">
              <a:spcBef>
                <a:spcPts val="600"/>
              </a:spcBef>
            </a:pPr>
            <a:r>
              <a:rPr lang="ja-jp" sz="2400" dirty="0">
                <a:ea typeface="Meiryo" panose="020B0604030504040204" pitchFamily="34" charset="-128"/>
                <a:cs typeface="Meiryo" panose="020B0604030504040204" pitchFamily="34" charset="-128"/>
              </a:rPr>
              <a:t>アクション コマンド呼び出しの場所。</a:t>
            </a:r>
            <a:endParaRPr lang="en-US" sz="1800" dirty="0">
              <a:ea typeface="Meiryo" panose="020B0604030504040204" pitchFamily="34" charset="-128"/>
              <a:cs typeface="Meiryo" panose="020B0604030504040204" pitchFamily="34" charset="-128"/>
            </a:endParaRPr>
          </a:p>
        </p:txBody>
      </p:sp>
      <p:pic>
        <p:nvPicPr>
          <p:cNvPr id="7170" name="Picture 2" descr="メッセージング拡張機能の呼び出し場所">
            <a:extLst>
              <a:ext uri="{FF2B5EF4-FFF2-40B4-BE49-F238E27FC236}">
                <a16:creationId xmlns:a16="http://schemas.microsoft.com/office/drawing/2014/main" id="{6AE64102-E55E-4078-A860-B53D73189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110" y="2183364"/>
            <a:ext cx="5133331" cy="2889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61214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ja-jp" b="1" dirty="0">
                <a:latin typeface="+mn-lt"/>
                <a:ea typeface="Meiryo" panose="020B0604030504040204" pitchFamily="34" charset="-128"/>
                <a:cs typeface="Meiryo" panose="020B0604030504040204" pitchFamily="34" charset="-128"/>
              </a:rPr>
              <a:t>メッセージング拡張機能の作成の概要</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16272" y="1560474"/>
            <a:ext cx="10589532" cy="3988784"/>
          </a:xfrm>
        </p:spPr>
        <p:txBody>
          <a:bodyPr/>
          <a:lstStyle/>
          <a:p>
            <a:pPr marL="228600" lvl="1"/>
            <a:r>
              <a:rPr lang="ja-jp" sz="2800" dirty="0">
                <a:ea typeface="Meiryo" panose="020B0604030504040204" pitchFamily="34" charset="-128"/>
                <a:cs typeface="Meiryo" panose="020B0604030504040204" pitchFamily="34" charset="-128"/>
              </a:rPr>
              <a:t>メッセージング拡張機能を作成する手順:</a:t>
            </a:r>
          </a:p>
          <a:p>
            <a:pPr marL="428625" lvl="2" indent="0">
              <a:buNone/>
            </a:pPr>
            <a:r>
              <a:rPr lang="ja-jp" sz="2000" dirty="0">
                <a:ea typeface="Meiryo" panose="020B0604030504040204" pitchFamily="34" charset="-128"/>
                <a:cs typeface="Meiryo" panose="020B0604030504040204" pitchFamily="34" charset="-128"/>
              </a:rPr>
              <a:t>1.開発環境を準備します。</a:t>
            </a:r>
          </a:p>
          <a:p>
            <a:pPr marL="428625" lvl="2" indent="0">
              <a:buNone/>
            </a:pPr>
            <a:r>
              <a:rPr lang="ja-jp" sz="2000" dirty="0">
                <a:ea typeface="Meiryo" panose="020B0604030504040204" pitchFamily="34" charset="-128"/>
                <a:cs typeface="Meiryo" panose="020B0604030504040204" pitchFamily="34" charset="-128"/>
              </a:rPr>
              <a:t>2.Web サービスを作成してデプロイします (ngrok のようなトンネリング サービスを使用してローカルで実行します)。</a:t>
            </a:r>
          </a:p>
          <a:p>
            <a:pPr marL="428625" lvl="2" indent="0">
              <a:buNone/>
            </a:pPr>
            <a:r>
              <a:rPr lang="ja-jp" sz="2000" dirty="0">
                <a:ea typeface="Meiryo" panose="020B0604030504040204" pitchFamily="34" charset="-128"/>
                <a:cs typeface="Meiryo" panose="020B0604030504040204" pitchFamily="34" charset="-128"/>
              </a:rPr>
              <a:t>3.Web サービスを Bot Framework に登録します。</a:t>
            </a:r>
          </a:p>
          <a:p>
            <a:pPr marL="428625" lvl="2" indent="0">
              <a:buNone/>
            </a:pPr>
            <a:r>
              <a:rPr lang="ja-jp" sz="2000" dirty="0">
                <a:ea typeface="Meiryo" panose="020B0604030504040204" pitchFamily="34" charset="-128"/>
                <a:cs typeface="Meiryo" panose="020B0604030504040204" pitchFamily="34" charset="-128"/>
              </a:rPr>
              <a:t>4.アプリ パッケージを作成します。</a:t>
            </a:r>
          </a:p>
          <a:p>
            <a:pPr marL="428625" lvl="2" indent="0">
              <a:buNone/>
            </a:pPr>
            <a:r>
              <a:rPr lang="ja-jp" sz="2000" dirty="0">
                <a:ea typeface="Meiryo" panose="020B0604030504040204" pitchFamily="34" charset="-128"/>
                <a:cs typeface="Meiryo" panose="020B0604030504040204" pitchFamily="34" charset="-128"/>
              </a:rPr>
              <a:t>5.パッケージを Microsoft Teams にアップロードします。</a:t>
            </a:r>
            <a:endParaRPr lang="en-US" dirty="0">
              <a:ea typeface="Meiryo" panose="020B0604030504040204" pitchFamily="34" charset="-128"/>
              <a:cs typeface="Meiryo" panose="020B0604030504040204" pitchFamily="34" charset="-128"/>
            </a:endParaRPr>
          </a:p>
          <a:p>
            <a:pPr marL="228600" lvl="1"/>
            <a:r>
              <a:rPr lang="ja-jp" sz="2800" dirty="0">
                <a:ea typeface="Meiryo" panose="020B0604030504040204" pitchFamily="34" charset="-128"/>
                <a:cs typeface="Meiryo" panose="020B0604030504040204" pitchFamily="34" charset="-128"/>
              </a:rPr>
              <a:t>アプリ マニフェストでメッセージング拡張機能を定義します。</a:t>
            </a:r>
          </a:p>
          <a:p>
            <a:pPr marL="228600" lvl="1"/>
            <a:r>
              <a:rPr lang="ja-jp" sz="2800" dirty="0">
                <a:ea typeface="Meiryo" panose="020B0604030504040204" pitchFamily="34" charset="-128"/>
                <a:cs typeface="Meiryo" panose="020B0604030504040204" pitchFamily="34" charset="-128"/>
              </a:rPr>
              <a:t>Bot Framework に登録します。</a:t>
            </a:r>
          </a:p>
          <a:p>
            <a:pPr marL="228600" lvl="1" indent="0">
              <a:buNone/>
            </a:pPr>
            <a:endParaRPr lang="en-US" dirty="0">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330549818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ja-jp" b="1" dirty="0">
                <a:latin typeface="Meiryo" panose="020B0604030504040204" pitchFamily="34" charset="-128"/>
                <a:ea typeface="Meiryo" panose="020B0604030504040204" pitchFamily="34" charset="-128"/>
                <a:cs typeface="Meiryo" panose="020B0604030504040204" pitchFamily="34" charset="-128"/>
              </a:rPr>
              <a:t>検索ベースのメッセージング拡張機能</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8262" y="1846044"/>
            <a:ext cx="11182559" cy="2843855"/>
          </a:xfrm>
        </p:spPr>
        <p:txBody>
          <a:bodyPr/>
          <a:lstStyle/>
          <a:p>
            <a:pPr marL="0" indent="0">
              <a:buNone/>
            </a:pPr>
            <a:r>
              <a:rPr lang="ja-jp" dirty="0">
                <a:latin typeface="Meiryo" panose="020B0604030504040204" pitchFamily="34" charset="-128"/>
                <a:ea typeface="Meiryo" panose="020B0604030504040204" pitchFamily="34" charset="-128"/>
                <a:cs typeface="Meiryo" panose="020B0604030504040204" pitchFamily="34" charset="-128"/>
              </a:rPr>
              <a:t>検索ベースのメッセージング拡張機能の作成では、アプリ マニフェストでメッセージング拡張機能のコマンドを定義し、クエリを受信して応答するようサービスを設定する必要があります。</a:t>
            </a:r>
          </a:p>
          <a:p>
            <a:pPr marL="228600" lvl="1"/>
            <a:r>
              <a:rPr lang="ja-jp" sz="2800" dirty="0">
                <a:latin typeface="Meiryo" panose="020B0604030504040204" pitchFamily="34" charset="-128"/>
                <a:ea typeface="Meiryo" panose="020B0604030504040204" pitchFamily="34" charset="-128"/>
                <a:cs typeface="Meiryo" panose="020B0604030504040204" pitchFamily="34" charset="-128"/>
              </a:rPr>
              <a:t>検索ベースのメッセージング拡張機能のコマンドを定義します。</a:t>
            </a:r>
          </a:p>
          <a:p>
            <a:pPr marL="228600" lvl="1"/>
            <a:r>
              <a:rPr lang="ja-jp" sz="2800" dirty="0">
                <a:latin typeface="Meiryo" panose="020B0604030504040204" pitchFamily="34" charset="-128"/>
                <a:ea typeface="Meiryo" panose="020B0604030504040204" pitchFamily="34" charset="-128"/>
                <a:cs typeface="Meiryo" panose="020B0604030504040204" pitchFamily="34" charset="-128"/>
              </a:rPr>
              <a:t>クエリを受信します。</a:t>
            </a:r>
          </a:p>
          <a:p>
            <a:pPr marL="228600" lvl="1"/>
            <a:r>
              <a:rPr lang="ja-jp" sz="2800" dirty="0">
                <a:latin typeface="Meiryo" panose="020B0604030504040204" pitchFamily="34" charset="-128"/>
                <a:ea typeface="Meiryo" panose="020B0604030504040204" pitchFamily="34" charset="-128"/>
                <a:cs typeface="Meiryo" panose="020B0604030504040204" pitchFamily="34" charset="-128"/>
              </a:rPr>
              <a:t>クエリに応答します。</a:t>
            </a:r>
          </a:p>
        </p:txBody>
      </p:sp>
    </p:spTree>
    <p:extLst>
      <p:ext uri="{BB962C8B-B14F-4D97-AF65-F5344CB8AC3E}">
        <p14:creationId xmlns:p14="http://schemas.microsoft.com/office/powerpoint/2010/main" val="205455776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396908" cy="553998"/>
          </a:xfrm>
        </p:spPr>
        <p:txBody>
          <a:bodyPr>
            <a:normAutofit/>
          </a:bodyPr>
          <a:lstStyle/>
          <a:p>
            <a:r>
              <a:rPr lang="ja-jp" b="1" spc="0" dirty="0">
                <a:latin typeface="+mn-lt"/>
                <a:ea typeface="Meiryo" panose="020B0604030504040204" pitchFamily="34" charset="-128"/>
                <a:cs typeface="Meiryo" panose="020B0604030504040204" pitchFamily="34" charset="-128"/>
              </a:rPr>
              <a:t>アクションベースのメッセージング拡張機能</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199" y="1362751"/>
            <a:ext cx="4477447" cy="5235279"/>
          </a:xfrm>
        </p:spPr>
        <p:txBody>
          <a:bodyPr/>
          <a:lstStyle/>
          <a:p>
            <a:pPr marL="0" indent="0">
              <a:buNone/>
            </a:pPr>
            <a:r>
              <a:rPr lang="ja-jp" sz="2700" dirty="0">
                <a:ea typeface="Meiryo" panose="020B0604030504040204" pitchFamily="34" charset="-128"/>
                <a:cs typeface="Meiryo" panose="020B0604030504040204" pitchFamily="34" charset="-128"/>
              </a:rPr>
              <a:t>アクション コマンドを使用すると、開発者はユーザーにモーダル ポップアップを表示して、情報を収集または</a:t>
            </a:r>
            <a:br>
              <a:rPr lang="en-US" altLang="ja-JP" sz="2700" dirty="0">
                <a:ea typeface="Meiryo" panose="020B0604030504040204" pitchFamily="34" charset="-128"/>
                <a:cs typeface="Meiryo" panose="020B0604030504040204" pitchFamily="34" charset="-128"/>
              </a:rPr>
            </a:br>
            <a:r>
              <a:rPr lang="ja-jp" sz="2700" dirty="0">
                <a:ea typeface="Meiryo" panose="020B0604030504040204" pitchFamily="34" charset="-128"/>
                <a:cs typeface="Meiryo" panose="020B0604030504040204" pitchFamily="34" charset="-128"/>
              </a:rPr>
              <a:t>表示することができます。 </a:t>
            </a:r>
          </a:p>
          <a:p>
            <a:pPr marL="228600" lvl="1"/>
            <a:r>
              <a:rPr lang="ja-jp" sz="2700" dirty="0">
                <a:ea typeface="Meiryo" panose="020B0604030504040204" pitchFamily="34" charset="-128"/>
                <a:cs typeface="Meiryo" panose="020B0604030504040204" pitchFamily="34" charset="-128"/>
              </a:rPr>
              <a:t>アクションベースのメッセージング拡張機能を定</a:t>
            </a:r>
            <a:br>
              <a:rPr lang="en-US" altLang="ja-JP" sz="2700" dirty="0">
                <a:ea typeface="Meiryo" panose="020B0604030504040204" pitchFamily="34" charset="-128"/>
                <a:cs typeface="Meiryo" panose="020B0604030504040204" pitchFamily="34" charset="-128"/>
              </a:rPr>
            </a:br>
            <a:r>
              <a:rPr lang="ja-jp" sz="2700" dirty="0">
                <a:ea typeface="Meiryo" panose="020B0604030504040204" pitchFamily="34" charset="-128"/>
                <a:cs typeface="Meiryo" panose="020B0604030504040204" pitchFamily="34" charset="-128"/>
              </a:rPr>
              <a:t>義します。</a:t>
            </a:r>
          </a:p>
          <a:p>
            <a:pPr marL="228600" lvl="1"/>
            <a:r>
              <a:rPr lang="ja-jp" sz="2700" dirty="0">
                <a:ea typeface="Meiryo" panose="020B0604030504040204" pitchFamily="34" charset="-128"/>
                <a:cs typeface="Meiryo" panose="020B0604030504040204" pitchFamily="34" charset="-128"/>
              </a:rPr>
              <a:t>タスク モジュールを作成</a:t>
            </a:r>
            <a:br>
              <a:rPr lang="en-US" altLang="ja-JP" sz="2700" dirty="0">
                <a:ea typeface="Meiryo" panose="020B0604030504040204" pitchFamily="34" charset="-128"/>
                <a:cs typeface="Meiryo" panose="020B0604030504040204" pitchFamily="34" charset="-128"/>
              </a:rPr>
            </a:br>
            <a:r>
              <a:rPr lang="ja-jp" sz="2700" dirty="0">
                <a:ea typeface="Meiryo" panose="020B0604030504040204" pitchFamily="34" charset="-128"/>
                <a:cs typeface="Meiryo" panose="020B0604030504040204" pitchFamily="34" charset="-128"/>
              </a:rPr>
              <a:t>して送信します。</a:t>
            </a:r>
          </a:p>
          <a:p>
            <a:pPr marL="228600" lvl="1"/>
            <a:r>
              <a:rPr lang="ja-jp" sz="2700" dirty="0">
                <a:ea typeface="Meiryo" panose="020B0604030504040204" pitchFamily="34" charset="-128"/>
                <a:cs typeface="Meiryo" panose="020B0604030504040204" pitchFamily="34" charset="-128"/>
              </a:rPr>
              <a:t>送信アクションに応答し</a:t>
            </a:r>
            <a:br>
              <a:rPr lang="en-US" altLang="ja-JP" sz="2700" dirty="0">
                <a:ea typeface="Meiryo" panose="020B0604030504040204" pitchFamily="34" charset="-128"/>
                <a:cs typeface="Meiryo" panose="020B0604030504040204" pitchFamily="34" charset="-128"/>
              </a:rPr>
            </a:br>
            <a:r>
              <a:rPr lang="ja-jp" sz="2700" dirty="0">
                <a:ea typeface="Meiryo" panose="020B0604030504040204" pitchFamily="34" charset="-128"/>
                <a:cs typeface="Meiryo" panose="020B0604030504040204" pitchFamily="34" charset="-128"/>
              </a:rPr>
              <a:t>ます。</a:t>
            </a:r>
            <a:endParaRPr lang="en-US" sz="2700" dirty="0">
              <a:ea typeface="Meiryo" panose="020B0604030504040204" pitchFamily="34" charset="-128"/>
              <a:cs typeface="Meiryo" panose="020B0604030504040204" pitchFamily="34" charset="-128"/>
            </a:endParaRPr>
          </a:p>
        </p:txBody>
      </p:sp>
      <p:pic>
        <p:nvPicPr>
          <p:cNvPr id="9218" name="Picture 2" descr="メッセージング拡張アクション コマンド タスク モジュール">
            <a:extLst>
              <a:ext uri="{FF2B5EF4-FFF2-40B4-BE49-F238E27FC236}">
                <a16:creationId xmlns:a16="http://schemas.microsoft.com/office/drawing/2014/main" id="{4FB3A1D9-8FBE-492E-9120-F45DA452F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9281" y="1835586"/>
            <a:ext cx="6326872" cy="3561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0311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ja-jp" b="1" spc="0" dirty="0">
                <a:latin typeface="Meiryo" panose="020B0604030504040204" pitchFamily="34" charset="-128"/>
                <a:ea typeface="Meiryo" panose="020B0604030504040204" pitchFamily="34" charset="-128"/>
                <a:cs typeface="Meiryo" panose="020B0604030504040204" pitchFamily="34" charset="-128"/>
              </a:rPr>
              <a:t>デモ</a:t>
            </a:r>
          </a:p>
        </p:txBody>
      </p:sp>
      <p:sp>
        <p:nvSpPr>
          <p:cNvPr id="3" name="Rectangle 2">
            <a:extLst>
              <a:ext uri="{FF2B5EF4-FFF2-40B4-BE49-F238E27FC236}">
                <a16:creationId xmlns:a16="http://schemas.microsoft.com/office/drawing/2014/main" id="{BEC37AB2-ABE2-4253-8225-E7BF1EDB068C}"/>
              </a:ext>
            </a:extLst>
          </p:cNvPr>
          <p:cNvSpPr/>
          <p:nvPr/>
        </p:nvSpPr>
        <p:spPr>
          <a:xfrm>
            <a:off x="5114103" y="3055994"/>
            <a:ext cx="5723011" cy="954107"/>
          </a:xfrm>
          <a:prstGeom prst="rect">
            <a:avLst/>
          </a:prstGeom>
        </p:spPr>
        <p:txBody>
          <a:bodyPr wrap="square" anchor="t">
            <a:spAutoFit/>
          </a:bodyPr>
          <a:lstStyle/>
          <a:p>
            <a:pPr defTabSz="932742">
              <a:spcBef>
                <a:spcPct val="20000"/>
              </a:spcBef>
              <a:buSzPct val="90000"/>
            </a:pPr>
            <a:r>
              <a:rPr lang="ja-jp" sz="28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t>Microsoft Teams のメッセージング拡張機能を理解する</a:t>
            </a:r>
          </a:p>
        </p:txBody>
      </p:sp>
    </p:spTree>
    <p:extLst>
      <p:ext uri="{BB962C8B-B14F-4D97-AF65-F5344CB8AC3E}">
        <p14:creationId xmlns:p14="http://schemas.microsoft.com/office/powerpoint/2010/main" val="398239459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615022" y="3894178"/>
            <a:ext cx="9144000" cy="553998"/>
          </a:xfrm>
        </p:spPr>
        <p:txBody>
          <a:bodyPr/>
          <a:lstStyle/>
          <a:p>
            <a:r>
              <a:rPr lang="ja-jp" dirty="0"/>
              <a:t>Microsoft Teams </a:t>
            </a:r>
            <a:r>
              <a:rPr lang="ja-jp" b="1" dirty="0">
                <a:latin typeface="Meiryo" panose="020B0604030504040204" pitchFamily="34" charset="-128"/>
                <a:ea typeface="Meiryo" panose="020B0604030504040204" pitchFamily="34" charset="-128"/>
                <a:cs typeface="Meiryo" panose="020B0604030504040204" pitchFamily="34" charset="-128"/>
              </a:rPr>
              <a:t>の会話ボット</a:t>
            </a:r>
          </a:p>
        </p:txBody>
      </p:sp>
    </p:spTree>
    <p:extLst>
      <p:ext uri="{BB962C8B-B14F-4D97-AF65-F5344CB8AC3E}">
        <p14:creationId xmlns:p14="http://schemas.microsoft.com/office/powerpoint/2010/main" val="374251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ja-jp" b="1" dirty="0">
                <a:ea typeface="Meiryo" panose="020B0604030504040204" pitchFamily="34" charset="-128"/>
                <a:cs typeface="Meiryo" panose="020B0604030504040204" pitchFamily="34" charset="-128"/>
              </a:rPr>
              <a:t>Teams のボットの概要</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659597" y="1360336"/>
            <a:ext cx="5436403" cy="5216813"/>
          </a:xfrm>
        </p:spPr>
        <p:txBody>
          <a:bodyPr/>
          <a:lstStyle/>
          <a:p>
            <a:pPr>
              <a:spcBef>
                <a:spcPts val="600"/>
              </a:spcBef>
            </a:pPr>
            <a:r>
              <a:rPr lang="ja-jp" sz="2700" dirty="0">
                <a:ea typeface="Meiryo" panose="020B0604030504040204" pitchFamily="34" charset="-128"/>
                <a:cs typeface="Meiryo" panose="020B0604030504040204" pitchFamily="34" charset="-128"/>
              </a:rPr>
              <a:t>ボットは、ユーザーが会話形式で対話するアプリです。</a:t>
            </a:r>
          </a:p>
          <a:p>
            <a:pPr>
              <a:spcBef>
                <a:spcPts val="600"/>
              </a:spcBef>
            </a:pPr>
            <a:r>
              <a:rPr lang="ja-jp" sz="2700" dirty="0">
                <a:ea typeface="Meiryo" panose="020B0604030504040204" pitchFamily="34" charset="-128"/>
                <a:cs typeface="Meiryo" panose="020B0604030504040204" pitchFamily="34" charset="-128"/>
              </a:rPr>
              <a:t>ユーザーは、テキストやグラフィックを入力したり、音声を使用したりできます。</a:t>
            </a:r>
          </a:p>
          <a:p>
            <a:pPr>
              <a:spcBef>
                <a:spcPts val="600"/>
              </a:spcBef>
            </a:pPr>
            <a:r>
              <a:rPr lang="ja-jp" sz="2700" dirty="0">
                <a:ea typeface="Meiryo" panose="020B0604030504040204" pitchFamily="34" charset="-128"/>
                <a:cs typeface="Meiryo" panose="020B0604030504040204" pitchFamily="34" charset="-128"/>
              </a:rPr>
              <a:t>ユーザーとボットの間のすべてのやり取りにより、アクティビティ オブジェクトが生成されます。</a:t>
            </a:r>
          </a:p>
          <a:p>
            <a:pPr>
              <a:spcBef>
                <a:spcPts val="600"/>
              </a:spcBef>
            </a:pPr>
            <a:r>
              <a:rPr lang="ja-jp" sz="2700" dirty="0">
                <a:ea typeface="Meiryo" panose="020B0604030504040204" pitchFamily="34" charset="-128"/>
                <a:cs typeface="Meiryo" panose="020B0604030504040204" pitchFamily="34" charset="-128"/>
              </a:rPr>
              <a:t>Bot Framework サービスは、ユーザーのチャネルとボットの間でアクティビティ オブジェクトを送信します。</a:t>
            </a:r>
          </a:p>
        </p:txBody>
      </p:sp>
      <p:pic>
        <p:nvPicPr>
          <p:cNvPr id="10242" name="Picture 2" descr="FAQ と gif">
            <a:extLst>
              <a:ext uri="{FF2B5EF4-FFF2-40B4-BE49-F238E27FC236}">
                <a16:creationId xmlns:a16="http://schemas.microsoft.com/office/drawing/2014/main" id="{E5649B2C-1DF5-4CF8-B93A-57875FC67B4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57035" y="1845425"/>
            <a:ext cx="5240061" cy="3000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24507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ja-jp" b="1" dirty="0">
                <a:ea typeface="Meiryo" panose="020B0604030504040204" pitchFamily="34" charset="-128"/>
                <a:cs typeface="Meiryo" panose="020B0604030504040204" pitchFamily="34" charset="-128"/>
              </a:rPr>
              <a:t>Teams のボットの概要</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659597" y="1526586"/>
            <a:ext cx="10695588" cy="3951851"/>
          </a:xfrm>
        </p:spPr>
        <p:txBody>
          <a:bodyPr/>
          <a:lstStyle/>
          <a:p>
            <a:pPr marL="0" indent="0">
              <a:buNone/>
            </a:pPr>
            <a:r>
              <a:rPr lang="ja-jp" dirty="0">
                <a:ea typeface="Meiryo" panose="020B0604030504040204" pitchFamily="34" charset="-128"/>
                <a:cs typeface="Meiryo" panose="020B0604030504040204" pitchFamily="34" charset="-128"/>
              </a:rPr>
              <a:t>Teams アプリの会話ボットを使用すると、ユーザーはテキスト、</a:t>
            </a:r>
            <a:br>
              <a:rPr lang="en-US" altLang="ja-JP" dirty="0">
                <a:ea typeface="Meiryo" panose="020B0604030504040204" pitchFamily="34" charset="-128"/>
                <a:cs typeface="Meiryo" panose="020B0604030504040204" pitchFamily="34" charset="-128"/>
              </a:rPr>
            </a:br>
            <a:r>
              <a:rPr lang="ja-jp" dirty="0">
                <a:ea typeface="Meiryo" panose="020B0604030504040204" pitchFamily="34" charset="-128"/>
                <a:cs typeface="Meiryo" panose="020B0604030504040204" pitchFamily="34" charset="-128"/>
              </a:rPr>
              <a:t>インタラクティブ カード、タスク モジュールを介して Web サービスとやり取りすることができます。</a:t>
            </a:r>
          </a:p>
          <a:p>
            <a:r>
              <a:rPr lang="ja-jp" dirty="0">
                <a:ea typeface="Meiryo" panose="020B0604030504040204" pitchFamily="34" charset="-128"/>
                <a:cs typeface="Meiryo" panose="020B0604030504040204" pitchFamily="34" charset="-128"/>
              </a:rPr>
              <a:t>会話の種類:</a:t>
            </a:r>
          </a:p>
          <a:p>
            <a:pPr marL="571500" lvl="1" indent="-342900">
              <a:buFont typeface="Arial" panose="020B0604020202020204" pitchFamily="34" charset="0"/>
              <a:buChar char="•"/>
            </a:pPr>
            <a:r>
              <a:rPr lang="ja-jp" dirty="0">
                <a:ea typeface="Meiryo" panose="020B0604030504040204" pitchFamily="34" charset="-128"/>
                <a:cs typeface="Meiryo" panose="020B0604030504040204" pitchFamily="34" charset="-128"/>
              </a:rPr>
              <a:t>チャネル。</a:t>
            </a:r>
          </a:p>
          <a:p>
            <a:pPr marL="571500" lvl="1" indent="-342900">
              <a:buFont typeface="Arial" panose="020B0604020202020204" pitchFamily="34" charset="0"/>
              <a:buChar char="•"/>
            </a:pPr>
            <a:r>
              <a:rPr lang="ja-jp" dirty="0">
                <a:ea typeface="Meiryo" panose="020B0604030504040204" pitchFamily="34" charset="-128"/>
                <a:cs typeface="Meiryo" panose="020B0604030504040204" pitchFamily="34" charset="-128"/>
              </a:rPr>
              <a:t>グループ チャット。</a:t>
            </a:r>
          </a:p>
          <a:p>
            <a:pPr marL="571500" lvl="1" indent="-342900">
              <a:buFont typeface="Arial" panose="020B0604020202020204" pitchFamily="34" charset="0"/>
              <a:buChar char="•"/>
            </a:pPr>
            <a:r>
              <a:rPr lang="ja-jp" dirty="0">
                <a:ea typeface="Meiryo" panose="020B0604030504040204" pitchFamily="34" charset="-128"/>
                <a:cs typeface="Meiryo" panose="020B0604030504040204" pitchFamily="34" charset="-128"/>
              </a:rPr>
              <a:t>1 対 1のチャット。</a:t>
            </a:r>
          </a:p>
          <a:p>
            <a:r>
              <a:rPr lang="ja-jp" dirty="0">
                <a:ea typeface="Meiryo" panose="020B0604030504040204" pitchFamily="34" charset="-128"/>
                <a:cs typeface="Meiryo" panose="020B0604030504040204" pitchFamily="34" charset="-128"/>
              </a:rPr>
              <a:t>Teams アプリ ボットのシナリオ。</a:t>
            </a:r>
          </a:p>
          <a:p>
            <a:endParaRPr lang="en-US" dirty="0">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221749569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ja-jp" b="1" spc="0" dirty="0">
                <a:latin typeface="Meiryo" panose="020B0604030504040204" pitchFamily="34" charset="-128"/>
                <a:ea typeface="Meiryo" panose="020B0604030504040204" pitchFamily="34" charset="-128"/>
                <a:cs typeface="Meiryo" panose="020B0604030504040204" pitchFamily="34" charset="-128"/>
              </a:rPr>
              <a:t>ボットの会話の基本</a:t>
            </a:r>
          </a:p>
        </p:txBody>
      </p:sp>
      <p:sp>
        <p:nvSpPr>
          <p:cNvPr id="8" name="Text Placeholder 2">
            <a:extLst>
              <a:ext uri="{FF2B5EF4-FFF2-40B4-BE49-F238E27FC236}">
                <a16:creationId xmlns:a16="http://schemas.microsoft.com/office/drawing/2014/main" id="{A186BC63-7B5E-4481-8EA0-1E40DB925EA5}"/>
              </a:ext>
            </a:extLst>
          </p:cNvPr>
          <p:cNvSpPr>
            <a:spLocks noGrp="1"/>
          </p:cNvSpPr>
          <p:nvPr>
            <p:ph type="body" sz="quarter" idx="10"/>
          </p:nvPr>
        </p:nvSpPr>
        <p:spPr>
          <a:xfrm>
            <a:off x="584200" y="1435497"/>
            <a:ext cx="4896301" cy="4404864"/>
          </a:xfrm>
        </p:spPr>
        <p:txBody>
          <a:bodyPr>
            <a:normAutofit lnSpcReduction="10000"/>
          </a:bodyPr>
          <a:lstStyle/>
          <a:p>
            <a:pPr marL="0" lvl="1" indent="0">
              <a:lnSpc>
                <a:spcPct val="110000"/>
              </a:lnSpc>
              <a:spcBef>
                <a:spcPts val="600"/>
              </a:spcBef>
              <a:buNone/>
            </a:pPr>
            <a:r>
              <a:rPr lang="ja-jp" sz="2800" dirty="0">
                <a:ea typeface="Meiryo" panose="020B0604030504040204" pitchFamily="34" charset="-128"/>
                <a:cs typeface="Meiryo" panose="020B0604030504040204" pitchFamily="34" charset="-128"/>
              </a:rPr>
              <a:t>基本的な会話は、ボットが Teams や他のチャネルと通信できるようにするための単一の REST API である Bot Framework Connector を介して処理されます。</a:t>
            </a:r>
          </a:p>
          <a:p>
            <a:pPr marL="228600" lvl="1">
              <a:lnSpc>
                <a:spcPct val="110000"/>
              </a:lnSpc>
              <a:spcBef>
                <a:spcPts val="600"/>
              </a:spcBef>
            </a:pPr>
            <a:r>
              <a:rPr lang="ja-jp" sz="2800" dirty="0">
                <a:ea typeface="Meiryo" panose="020B0604030504040204" pitchFamily="34" charset="-128"/>
                <a:cs typeface="Meiryo" panose="020B0604030504040204" pitchFamily="34" charset="-128"/>
              </a:rPr>
              <a:t>メッセージ コンテンツ。</a:t>
            </a:r>
          </a:p>
          <a:p>
            <a:pPr marL="228600" lvl="1">
              <a:lnSpc>
                <a:spcPct val="110000"/>
              </a:lnSpc>
              <a:spcBef>
                <a:spcPts val="600"/>
              </a:spcBef>
            </a:pPr>
            <a:r>
              <a:rPr lang="ja-jp" sz="2800" dirty="0">
                <a:ea typeface="Meiryo" panose="020B0604030504040204" pitchFamily="34" charset="-128"/>
                <a:cs typeface="Meiryo" panose="020B0604030504040204" pitchFamily="34" charset="-128"/>
              </a:rPr>
              <a:t>受信メッセージ。</a:t>
            </a:r>
          </a:p>
          <a:p>
            <a:pPr marL="228600" lvl="1">
              <a:lnSpc>
                <a:spcPct val="110000"/>
              </a:lnSpc>
              <a:spcBef>
                <a:spcPts val="600"/>
              </a:spcBef>
            </a:pPr>
            <a:r>
              <a:rPr lang="ja-jp" sz="2800" dirty="0">
                <a:ea typeface="Meiryo" panose="020B0604030504040204" pitchFamily="34" charset="-128"/>
                <a:cs typeface="Meiryo" panose="020B0604030504040204" pitchFamily="34" charset="-128"/>
              </a:rPr>
              <a:t>送信メッセージ。</a:t>
            </a:r>
          </a:p>
        </p:txBody>
      </p:sp>
      <p:pic>
        <p:nvPicPr>
          <p:cNvPr id="9" name="Picture 2" descr="FAQ と gif">
            <a:extLst>
              <a:ext uri="{FF2B5EF4-FFF2-40B4-BE49-F238E27FC236}">
                <a16:creationId xmlns:a16="http://schemas.microsoft.com/office/drawing/2014/main" id="{7516844B-72B4-44C5-AFB3-94315747CC6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904551" y="1471835"/>
            <a:ext cx="5892546" cy="3373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7111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80DFBD-A83F-49FB-B188-35062FBFED6D}"/>
              </a:ext>
            </a:extLst>
          </p:cNvPr>
          <p:cNvSpPr>
            <a:spLocks noGrp="1"/>
          </p:cNvSpPr>
          <p:nvPr>
            <p:ph type="title"/>
          </p:nvPr>
        </p:nvSpPr>
        <p:spPr/>
        <p:txBody>
          <a:bodyPr/>
          <a:lstStyle/>
          <a:p>
            <a:r>
              <a:rPr lang="ja-jp" b="1" dirty="0">
                <a:ea typeface="Meiryo" panose="020B0604030504040204" pitchFamily="34" charset="-128"/>
                <a:cs typeface="Meiryo" panose="020B0604030504040204" pitchFamily="34" charset="-128"/>
              </a:rPr>
              <a:t>Microsoft Teams アプリのコンポーネント</a:t>
            </a:r>
          </a:p>
        </p:txBody>
      </p:sp>
      <p:sp>
        <p:nvSpPr>
          <p:cNvPr id="2" name="TextBox 1">
            <a:extLst>
              <a:ext uri="{FF2B5EF4-FFF2-40B4-BE49-F238E27FC236}">
                <a16:creationId xmlns:a16="http://schemas.microsoft.com/office/drawing/2014/main" id="{375670F9-30AC-48A1-B695-91B2EC5E5945}"/>
              </a:ext>
            </a:extLst>
          </p:cNvPr>
          <p:cNvSpPr txBox="1"/>
          <p:nvPr/>
        </p:nvSpPr>
        <p:spPr>
          <a:xfrm>
            <a:off x="678024" y="1331167"/>
            <a:ext cx="10282335" cy="5170646"/>
          </a:xfrm>
          <a:prstGeom prst="rect">
            <a:avLst/>
          </a:prstGeom>
          <a:noFill/>
        </p:spPr>
        <p:txBody>
          <a:bodyPr wrap="square" lIns="0" tIns="0" rIns="0" bIns="0" rtlCol="0">
            <a:spAutoFit/>
          </a:bodyPr>
          <a:lstStyle/>
          <a:p>
            <a:pPr defTabSz="932742">
              <a:spcBef>
                <a:spcPct val="20000"/>
              </a:spcBef>
              <a:buSzPct val="90000"/>
            </a:pPr>
            <a:r>
              <a:rPr lang="ja-jp" sz="28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t>Microsoft Teams アプリは、次の 3 つの主要コンポーネントで構成されています。</a:t>
            </a:r>
            <a:endParaRPr lang="en-US" sz="2800" dirty="0">
              <a:gradFill>
                <a:gsLst>
                  <a:gs pos="2917">
                    <a:schemeClr val="tx1"/>
                  </a:gs>
                  <a:gs pos="30000">
                    <a:schemeClr val="tx1"/>
                  </a:gs>
                </a:gsLst>
                <a:lin ang="5400000" scaled="0"/>
              </a:gradFill>
              <a:ea typeface="Meiryo" panose="020B0604030504040204" pitchFamily="34" charset="-128"/>
              <a:cs typeface="Meiryo" panose="020B0604030504040204" pitchFamily="34" charset="-128"/>
            </a:endParaRPr>
          </a:p>
          <a:p>
            <a:pPr marL="457200" lvl="1" indent="-228600" defTabSz="932742">
              <a:spcBef>
                <a:spcPct val="20000"/>
              </a:spcBef>
              <a:buSzPct val="90000"/>
              <a:buFont typeface="Wingdings" panose="05000000000000000000" pitchFamily="2" charset="2"/>
              <a:buChar char=""/>
            </a:pPr>
            <a:r>
              <a:rPr lang="ja-jp" sz="28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t>Microsoft Teams クライアント (Web、デスクトップ、またはモバイル) は、ユーザーが対話する拡張ポイントと UI 要素を提供します。</a:t>
            </a:r>
          </a:p>
          <a:p>
            <a:pPr marL="457200" lvl="1" indent="-228600" defTabSz="932742">
              <a:spcBef>
                <a:spcPct val="20000"/>
              </a:spcBef>
              <a:buSzPct val="90000"/>
              <a:buFont typeface="Wingdings" panose="05000000000000000000" pitchFamily="2" charset="2"/>
              <a:buChar char=""/>
            </a:pPr>
            <a:r>
              <a:rPr lang="ja-jp" sz="28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t>Teams アプリ パッケージは、ユーザーによってインストールされたアプリを作成します。</a:t>
            </a:r>
          </a:p>
          <a:p>
            <a:pPr marL="914384" lvl="2" indent="-228600" defTabSz="932742">
              <a:spcBef>
                <a:spcPct val="20000"/>
              </a:spcBef>
              <a:buSzPct val="90000"/>
              <a:buFont typeface="Wingdings" panose="05000000000000000000" pitchFamily="2" charset="2"/>
              <a:buChar char=""/>
            </a:pPr>
            <a:r>
              <a:rPr lang="ja-jp" sz="28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t>マニフェスト ファイル</a:t>
            </a:r>
          </a:p>
          <a:p>
            <a:pPr marL="914384" lvl="2" indent="-228600" defTabSz="932742">
              <a:spcBef>
                <a:spcPct val="20000"/>
              </a:spcBef>
              <a:buSzPct val="90000"/>
              <a:buFont typeface="Wingdings" panose="05000000000000000000" pitchFamily="2" charset="2"/>
              <a:buChar char=""/>
            </a:pPr>
            <a:r>
              <a:rPr lang="ja-jp" sz="28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t>アイコン</a:t>
            </a:r>
          </a:p>
          <a:p>
            <a:pPr marL="457200" lvl="1" indent="-228600" defTabSz="932742">
              <a:spcBef>
                <a:spcPct val="20000"/>
              </a:spcBef>
              <a:buSzPct val="90000"/>
              <a:buFont typeface="Wingdings" panose="05000000000000000000" pitchFamily="2" charset="2"/>
              <a:buChar char=""/>
            </a:pPr>
            <a:r>
              <a:rPr lang="ja-jp" sz="28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t>開発者がホストする Web サービスは、アプリを強化する API とロジックを提供します。</a:t>
            </a:r>
          </a:p>
        </p:txBody>
      </p:sp>
    </p:spTree>
    <p:extLst>
      <p:ext uri="{BB962C8B-B14F-4D97-AF65-F5344CB8AC3E}">
        <p14:creationId xmlns:p14="http://schemas.microsoft.com/office/powerpoint/2010/main" val="259964039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0780" y="3842807"/>
            <a:ext cx="9144000" cy="553998"/>
          </a:xfrm>
        </p:spPr>
        <p:txBody>
          <a:bodyPr/>
          <a:lstStyle/>
          <a:p>
            <a:r>
              <a:rPr lang="ja-jp" dirty="0"/>
              <a:t>Teams </a:t>
            </a:r>
            <a:r>
              <a:rPr lang="ja-jp" b="1" dirty="0">
                <a:latin typeface="Meiryo" panose="020B0604030504040204" pitchFamily="34" charset="-128"/>
                <a:ea typeface="Meiryo" panose="020B0604030504040204" pitchFamily="34" charset="-128"/>
                <a:cs typeface="Meiryo" panose="020B0604030504040204" pitchFamily="34" charset="-128"/>
              </a:rPr>
              <a:t>と</a:t>
            </a:r>
            <a:r>
              <a:rPr lang="ja-jp" dirty="0"/>
              <a:t> Power Platform</a:t>
            </a:r>
            <a:endParaRPr lang="en-US" dirty="0"/>
          </a:p>
        </p:txBody>
      </p:sp>
    </p:spTree>
    <p:custDataLst>
      <p:tags r:id="rId1"/>
    </p:custDataLst>
    <p:extLst>
      <p:ext uri="{BB962C8B-B14F-4D97-AF65-F5344CB8AC3E}">
        <p14:creationId xmlns:p14="http://schemas.microsoft.com/office/powerpoint/2010/main" val="215468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FD774C3-859D-4439-9C0D-ED3FD0E6F9A3}"/>
              </a:ext>
            </a:extLst>
          </p:cNvPr>
          <p:cNvGrpSpPr/>
          <p:nvPr/>
        </p:nvGrpSpPr>
        <p:grpSpPr>
          <a:xfrm>
            <a:off x="1177735" y="2297426"/>
            <a:ext cx="10410151" cy="991278"/>
            <a:chOff x="1394082" y="2441838"/>
            <a:chExt cx="10410151" cy="991278"/>
          </a:xfrm>
        </p:grpSpPr>
        <p:pic>
          <p:nvPicPr>
            <p:cNvPr id="29" name="Picture 28" descr="A close up of a sign&#10;&#10;Description automatically generated">
              <a:extLst>
                <a:ext uri="{FF2B5EF4-FFF2-40B4-BE49-F238E27FC236}">
                  <a16:creationId xmlns:a16="http://schemas.microsoft.com/office/drawing/2014/main" id="{35244B51-95C9-4168-9029-12A324AC917B}"/>
                </a:ext>
              </a:extLst>
            </p:cNvPr>
            <p:cNvPicPr>
              <a:picLocks noChangeAspect="1"/>
            </p:cNvPicPr>
            <p:nvPr/>
          </p:nvPicPr>
          <p:blipFill rotWithShape="1">
            <a:blip r:embed="rId3"/>
            <a:srcRect l="13202" t="13918" r="13558" b="15273"/>
            <a:stretch/>
          </p:blipFill>
          <p:spPr>
            <a:xfrm>
              <a:off x="8503752" y="2669564"/>
              <a:ext cx="554222" cy="535827"/>
            </a:xfrm>
            <a:prstGeom prst="rect">
              <a:avLst/>
            </a:prstGeom>
          </p:spPr>
        </p:pic>
        <p:pic>
          <p:nvPicPr>
            <p:cNvPr id="30" name="Picture 29">
              <a:extLst>
                <a:ext uri="{FF2B5EF4-FFF2-40B4-BE49-F238E27FC236}">
                  <a16:creationId xmlns:a16="http://schemas.microsoft.com/office/drawing/2014/main" id="{87921CB8-CEAD-447D-AA83-C57BFF8142F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28925" y="2444300"/>
              <a:ext cx="963721" cy="986355"/>
            </a:xfrm>
            <a:prstGeom prst="rect">
              <a:avLst/>
            </a:prstGeom>
            <a:noFill/>
            <a:effectLst/>
          </p:spPr>
        </p:pic>
        <p:pic>
          <p:nvPicPr>
            <p:cNvPr id="31" name="Picture 30">
              <a:extLst>
                <a:ext uri="{FF2B5EF4-FFF2-40B4-BE49-F238E27FC236}">
                  <a16:creationId xmlns:a16="http://schemas.microsoft.com/office/drawing/2014/main" id="{744289E2-66BC-482A-B7B1-92B995F7069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670908" y="2444300"/>
              <a:ext cx="963721" cy="986355"/>
            </a:xfrm>
            <a:prstGeom prst="rect">
              <a:avLst/>
            </a:prstGeom>
            <a:effectLst/>
          </p:spPr>
        </p:pic>
        <p:pic>
          <p:nvPicPr>
            <p:cNvPr id="33" name="Picture 32">
              <a:extLst>
                <a:ext uri="{FF2B5EF4-FFF2-40B4-BE49-F238E27FC236}">
                  <a16:creationId xmlns:a16="http://schemas.microsoft.com/office/drawing/2014/main" id="{EE689BF8-BA42-452B-B5F4-0A538AAD14CB}"/>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356646" y="2444300"/>
              <a:ext cx="963721" cy="986355"/>
            </a:xfrm>
            <a:prstGeom prst="rect">
              <a:avLst/>
            </a:prstGeom>
            <a:effectLst/>
          </p:spPr>
        </p:pic>
        <p:pic>
          <p:nvPicPr>
            <p:cNvPr id="35" name="Picture 34">
              <a:extLst>
                <a:ext uri="{FF2B5EF4-FFF2-40B4-BE49-F238E27FC236}">
                  <a16:creationId xmlns:a16="http://schemas.microsoft.com/office/drawing/2014/main" id="{74B624D2-D540-4F61-B992-AD3550A54B3A}"/>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3603856" y="2444300"/>
              <a:ext cx="963721" cy="986355"/>
            </a:xfrm>
            <a:prstGeom prst="rect">
              <a:avLst/>
            </a:prstGeom>
            <a:effectLst/>
          </p:spPr>
        </p:pic>
        <p:pic>
          <p:nvPicPr>
            <p:cNvPr id="36" name="Picture 35">
              <a:extLst>
                <a:ext uri="{FF2B5EF4-FFF2-40B4-BE49-F238E27FC236}">
                  <a16:creationId xmlns:a16="http://schemas.microsoft.com/office/drawing/2014/main" id="{85ED059E-C907-41E2-A08D-C0D25DE3237B}"/>
                </a:ext>
                <a:ext uri="{C183D7F6-B498-43B3-948B-1728B52AA6E4}">
                  <adec:decorative xmlns:adec="http://schemas.microsoft.com/office/drawing/2017/decorative" val="1"/>
                </a:ext>
              </a:extLst>
            </p:cNvPr>
            <p:cNvPicPr>
              <a:picLocks/>
            </p:cNvPicPr>
            <p:nvPr/>
          </p:nvPicPr>
          <p:blipFill>
            <a:blip r:embed="rId8"/>
            <a:stretch>
              <a:fillRect/>
            </a:stretch>
          </p:blipFill>
          <p:spPr>
            <a:xfrm>
              <a:off x="4994998" y="2455617"/>
              <a:ext cx="963721" cy="963721"/>
            </a:xfrm>
            <a:prstGeom prst="rect">
              <a:avLst/>
            </a:prstGeom>
            <a:effectLst/>
          </p:spPr>
        </p:pic>
        <p:pic>
          <p:nvPicPr>
            <p:cNvPr id="39" name="Picture 38">
              <a:extLst>
                <a:ext uri="{FF2B5EF4-FFF2-40B4-BE49-F238E27FC236}">
                  <a16:creationId xmlns:a16="http://schemas.microsoft.com/office/drawing/2014/main" id="{FE9526FE-EF12-4336-A017-66656369C961}"/>
                </a:ext>
                <a:ext uri="{C183D7F6-B498-43B3-948B-1728B52AA6E4}">
                  <adec:decorative xmlns:adec="http://schemas.microsoft.com/office/drawing/2017/decorative" val="1"/>
                </a:ext>
              </a:extLst>
            </p:cNvPr>
            <p:cNvPicPr>
              <a:picLocks/>
            </p:cNvPicPr>
            <p:nvPr/>
          </p:nvPicPr>
          <p:blipFill>
            <a:blip r:embed="rId9"/>
            <a:stretch>
              <a:fillRect/>
            </a:stretch>
          </p:blipFill>
          <p:spPr>
            <a:xfrm>
              <a:off x="2908283" y="2455617"/>
              <a:ext cx="963721" cy="963721"/>
            </a:xfrm>
            <a:prstGeom prst="rect">
              <a:avLst/>
            </a:prstGeom>
            <a:effectLst/>
          </p:spPr>
        </p:pic>
        <p:pic>
          <p:nvPicPr>
            <p:cNvPr id="42" name="Picture 41" descr="A picture containing drawing&#10;&#10;Description automatically generated">
              <a:extLst>
                <a:ext uri="{FF2B5EF4-FFF2-40B4-BE49-F238E27FC236}">
                  <a16:creationId xmlns:a16="http://schemas.microsoft.com/office/drawing/2014/main" id="{7B16BF2F-A4AD-4CCB-B7B7-9E1AE3A1EBB5}"/>
                </a:ext>
              </a:extLst>
            </p:cNvPr>
            <p:cNvPicPr>
              <a:picLocks noChangeAspect="1"/>
            </p:cNvPicPr>
            <p:nvPr/>
          </p:nvPicPr>
          <p:blipFill>
            <a:blip r:embed="rId10"/>
            <a:stretch>
              <a:fillRect/>
            </a:stretch>
          </p:blipFill>
          <p:spPr>
            <a:xfrm>
              <a:off x="6978049" y="2441838"/>
              <a:ext cx="991278" cy="991278"/>
            </a:xfrm>
            <a:prstGeom prst="rect">
              <a:avLst/>
            </a:prstGeom>
          </p:spPr>
        </p:pic>
        <p:pic>
          <p:nvPicPr>
            <p:cNvPr id="43" name="Picture 42">
              <a:extLst>
                <a:ext uri="{FF2B5EF4-FFF2-40B4-BE49-F238E27FC236}">
                  <a16:creationId xmlns:a16="http://schemas.microsoft.com/office/drawing/2014/main" id="{C42E1B08-526A-406D-BF6C-BF4B7D158A7C}"/>
                </a:ext>
              </a:extLst>
            </p:cNvPr>
            <p:cNvPicPr>
              <a:picLocks noChangeAspect="1"/>
            </p:cNvPicPr>
            <p:nvPr/>
          </p:nvPicPr>
          <p:blipFill>
            <a:blip r:embed="rId11"/>
            <a:stretch>
              <a:fillRect/>
            </a:stretch>
          </p:blipFill>
          <p:spPr>
            <a:xfrm>
              <a:off x="11268406" y="2669564"/>
              <a:ext cx="535827" cy="535827"/>
            </a:xfrm>
            <a:prstGeom prst="rect">
              <a:avLst/>
            </a:prstGeom>
          </p:spPr>
        </p:pic>
        <p:pic>
          <p:nvPicPr>
            <p:cNvPr id="44" name="Picture 43" descr="A close up of a sign&#10;&#10;Description automatically generated">
              <a:extLst>
                <a:ext uri="{FF2B5EF4-FFF2-40B4-BE49-F238E27FC236}">
                  <a16:creationId xmlns:a16="http://schemas.microsoft.com/office/drawing/2014/main" id="{EF7E8FD5-BBAE-4075-B64B-C60530C14271}"/>
                </a:ext>
              </a:extLst>
            </p:cNvPr>
            <p:cNvPicPr>
              <a:picLocks noChangeAspect="1"/>
            </p:cNvPicPr>
            <p:nvPr/>
          </p:nvPicPr>
          <p:blipFill>
            <a:blip r:embed="rId12"/>
            <a:stretch>
              <a:fillRect/>
            </a:stretch>
          </p:blipFill>
          <p:spPr>
            <a:xfrm>
              <a:off x="9187435" y="2669564"/>
              <a:ext cx="535827" cy="535827"/>
            </a:xfrm>
            <a:prstGeom prst="rect">
              <a:avLst/>
            </a:prstGeom>
          </p:spPr>
        </p:pic>
        <p:pic>
          <p:nvPicPr>
            <p:cNvPr id="45" name="Picture 44" descr="A picture containing drawing&#10;&#10;Description automatically generated">
              <a:extLst>
                <a:ext uri="{FF2B5EF4-FFF2-40B4-BE49-F238E27FC236}">
                  <a16:creationId xmlns:a16="http://schemas.microsoft.com/office/drawing/2014/main" id="{47D510EA-BEA2-4B90-9320-5081072677B9}"/>
                </a:ext>
              </a:extLst>
            </p:cNvPr>
            <p:cNvPicPr>
              <a:picLocks noChangeAspect="1"/>
            </p:cNvPicPr>
            <p:nvPr/>
          </p:nvPicPr>
          <p:blipFill>
            <a:blip r:embed="rId13"/>
            <a:stretch>
              <a:fillRect/>
            </a:stretch>
          </p:blipFill>
          <p:spPr>
            <a:xfrm>
              <a:off x="7833874" y="2669564"/>
              <a:ext cx="535827" cy="535827"/>
            </a:xfrm>
            <a:prstGeom prst="rect">
              <a:avLst/>
            </a:prstGeom>
          </p:spPr>
        </p:pic>
        <p:pic>
          <p:nvPicPr>
            <p:cNvPr id="46" name="Picture 45" descr="A close up of a logo&#10;&#10;Description automatically generated">
              <a:extLst>
                <a:ext uri="{FF2B5EF4-FFF2-40B4-BE49-F238E27FC236}">
                  <a16:creationId xmlns:a16="http://schemas.microsoft.com/office/drawing/2014/main" id="{E2B94241-18EB-4215-8EE8-4E3202F31883}"/>
                </a:ext>
              </a:extLst>
            </p:cNvPr>
            <p:cNvPicPr>
              <a:picLocks noChangeAspect="1"/>
            </p:cNvPicPr>
            <p:nvPr/>
          </p:nvPicPr>
          <p:blipFill>
            <a:blip r:embed="rId14"/>
            <a:stretch>
              <a:fillRect/>
            </a:stretch>
          </p:blipFill>
          <p:spPr>
            <a:xfrm>
              <a:off x="9849351" y="2669564"/>
              <a:ext cx="535827" cy="535827"/>
            </a:xfrm>
            <a:prstGeom prst="rect">
              <a:avLst/>
            </a:prstGeom>
          </p:spPr>
        </p:pic>
        <p:pic>
          <p:nvPicPr>
            <p:cNvPr id="47" name="Picture 46" descr="A picture containing drawing&#10;&#10;Description automatically generated">
              <a:extLst>
                <a:ext uri="{FF2B5EF4-FFF2-40B4-BE49-F238E27FC236}">
                  <a16:creationId xmlns:a16="http://schemas.microsoft.com/office/drawing/2014/main" id="{0A6E780B-1842-4FF3-9314-39DDD3EC951C}"/>
                </a:ext>
              </a:extLst>
            </p:cNvPr>
            <p:cNvPicPr>
              <a:picLocks noChangeAspect="1"/>
            </p:cNvPicPr>
            <p:nvPr/>
          </p:nvPicPr>
          <p:blipFill>
            <a:blip r:embed="rId15"/>
            <a:stretch>
              <a:fillRect/>
            </a:stretch>
          </p:blipFill>
          <p:spPr>
            <a:xfrm>
              <a:off x="10534300" y="2669564"/>
              <a:ext cx="535827" cy="535827"/>
            </a:xfrm>
            <a:prstGeom prst="rect">
              <a:avLst/>
            </a:prstGeom>
          </p:spPr>
        </p:pic>
        <p:sp>
          <p:nvSpPr>
            <p:cNvPr id="11" name="Rectangle 10">
              <a:extLst>
                <a:ext uri="{FF2B5EF4-FFF2-40B4-BE49-F238E27FC236}">
                  <a16:creationId xmlns:a16="http://schemas.microsoft.com/office/drawing/2014/main" id="{FE05C009-3C65-435F-9E1F-ED95338D9126}"/>
                </a:ext>
              </a:extLst>
            </p:cNvPr>
            <p:cNvSpPr/>
            <p:nvPr/>
          </p:nvSpPr>
          <p:spPr bwMode="auto">
            <a:xfrm>
              <a:off x="1394082" y="2503026"/>
              <a:ext cx="1588889" cy="868902"/>
            </a:xfrm>
            <a:prstGeom prst="rect">
              <a:avLst/>
            </a:prstGeom>
            <a:solidFill>
              <a:schemeClr val="bg1">
                <a:lumMod val="75000"/>
                <a:alpha val="2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ja-jp" sz="1600" b="1" i="0" u="none" strike="noStrike" kern="1200" cap="none" spc="0" normalizeH="0" baseline="0" noProof="0" dirty="0">
                  <a:ln>
                    <a:noFill/>
                  </a:ln>
                  <a:solidFill>
                    <a:srgbClr val="1A1A1A"/>
                  </a:solidFill>
                  <a:effectLst/>
                  <a:uLnTx/>
                  <a:uFillTx/>
                  <a:ea typeface="Meiryo" panose="020B0604030504040204" pitchFamily="34" charset="-128"/>
                  <a:cs typeface="Meiryo" panose="020B0604030504040204" pitchFamily="34" charset="-128"/>
                </a:rPr>
                <a:t>既製アプリ</a:t>
              </a:r>
            </a:p>
          </p:txBody>
        </p:sp>
      </p:grpSp>
      <p:grpSp>
        <p:nvGrpSpPr>
          <p:cNvPr id="6" name="Group 5">
            <a:extLst>
              <a:ext uri="{FF2B5EF4-FFF2-40B4-BE49-F238E27FC236}">
                <a16:creationId xmlns:a16="http://schemas.microsoft.com/office/drawing/2014/main" id="{B95C5ACC-8C31-4E39-8C5E-EA395954BD63}"/>
              </a:ext>
            </a:extLst>
          </p:cNvPr>
          <p:cNvGrpSpPr/>
          <p:nvPr/>
        </p:nvGrpSpPr>
        <p:grpSpPr>
          <a:xfrm>
            <a:off x="1177732" y="3396464"/>
            <a:ext cx="10438960" cy="1820651"/>
            <a:chOff x="1411317" y="3294944"/>
            <a:chExt cx="10164306" cy="1464700"/>
          </a:xfrm>
        </p:grpSpPr>
        <p:sp>
          <p:nvSpPr>
            <p:cNvPr id="150" name="Rectangle 149">
              <a:extLst>
                <a:ext uri="{FF2B5EF4-FFF2-40B4-BE49-F238E27FC236}">
                  <a16:creationId xmlns:a16="http://schemas.microsoft.com/office/drawing/2014/main" id="{C90DB841-7B6A-4187-93B7-1CC41519CBC4}"/>
                </a:ext>
              </a:extLst>
            </p:cNvPr>
            <p:cNvSpPr/>
            <p:nvPr/>
          </p:nvSpPr>
          <p:spPr bwMode="auto">
            <a:xfrm flipH="1">
              <a:off x="1411317" y="3294944"/>
              <a:ext cx="10157193" cy="1461499"/>
            </a:xfrm>
            <a:prstGeom prst="rect">
              <a:avLst/>
            </a:prstGeom>
            <a:solidFill>
              <a:schemeClr val="bg1"/>
            </a:solidFill>
            <a:ln w="15875">
              <a:noFill/>
              <a:prstDash val="dash"/>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1A1A1A"/>
                </a:solidFill>
                <a:effectLst/>
                <a:uLnTx/>
                <a:uFillTx/>
                <a:ea typeface="Meiryo" panose="020B0604030504040204" pitchFamily="34" charset="-128"/>
                <a:cs typeface="Meiryo" panose="020B0604030504040204" pitchFamily="34" charset="-128"/>
              </a:endParaRPr>
            </a:p>
          </p:txBody>
        </p:sp>
        <p:sp>
          <p:nvSpPr>
            <p:cNvPr id="151" name="Rectangle 150">
              <a:extLst>
                <a:ext uri="{FF2B5EF4-FFF2-40B4-BE49-F238E27FC236}">
                  <a16:creationId xmlns:a16="http://schemas.microsoft.com/office/drawing/2014/main" id="{0CEC75C3-ED72-44BB-BA86-8A128F83AFEA}"/>
                </a:ext>
              </a:extLst>
            </p:cNvPr>
            <p:cNvSpPr/>
            <p:nvPr/>
          </p:nvSpPr>
          <p:spPr bwMode="auto">
            <a:xfrm flipH="1">
              <a:off x="1411318" y="3298144"/>
              <a:ext cx="10164305" cy="1461500"/>
            </a:xfrm>
            <a:prstGeom prst="rect">
              <a:avLst/>
            </a:prstGeom>
            <a:solidFill>
              <a:srgbClr val="5159BF">
                <a:alpha val="6000"/>
              </a:srgbClr>
            </a:solidFill>
            <a:ln w="15875">
              <a:solidFill>
                <a:srgbClr val="5159B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ea typeface="Meiryo" panose="020B0604030504040204" pitchFamily="34" charset="-128"/>
                <a:cs typeface="Meiryo" panose="020B0604030504040204" pitchFamily="34" charset="-128"/>
              </a:endParaRPr>
            </a:p>
          </p:txBody>
        </p:sp>
      </p:grpSp>
      <p:grpSp>
        <p:nvGrpSpPr>
          <p:cNvPr id="8" name="Group 7">
            <a:extLst>
              <a:ext uri="{FF2B5EF4-FFF2-40B4-BE49-F238E27FC236}">
                <a16:creationId xmlns:a16="http://schemas.microsoft.com/office/drawing/2014/main" id="{96B5C8F7-0874-46BA-94D5-12A8AA47D08D}"/>
              </a:ext>
            </a:extLst>
          </p:cNvPr>
          <p:cNvGrpSpPr/>
          <p:nvPr/>
        </p:nvGrpSpPr>
        <p:grpSpPr>
          <a:xfrm>
            <a:off x="1185054" y="1992916"/>
            <a:ext cx="10424334" cy="264542"/>
            <a:chOff x="1389404" y="2127864"/>
            <a:chExt cx="10008971" cy="264542"/>
          </a:xfrm>
        </p:grpSpPr>
        <p:sp>
          <p:nvSpPr>
            <p:cNvPr id="37" name="TextBox 36">
              <a:extLst>
                <a:ext uri="{FF2B5EF4-FFF2-40B4-BE49-F238E27FC236}">
                  <a16:creationId xmlns:a16="http://schemas.microsoft.com/office/drawing/2014/main" id="{6AADACC8-4AA4-4B6C-A1D7-00624E860A94}"/>
                </a:ext>
              </a:extLst>
            </p:cNvPr>
            <p:cNvSpPr txBox="1"/>
            <p:nvPr/>
          </p:nvSpPr>
          <p:spPr>
            <a:xfrm>
              <a:off x="1389404" y="2127864"/>
              <a:ext cx="7495081" cy="227755"/>
            </a:xfrm>
            <a:prstGeom prst="rect">
              <a:avLst/>
            </a:prstGeom>
          </p:spPr>
          <p:txBody>
            <a:bodyPr wrap="square" lIns="0" tIns="0" rIns="0" bIns="0" rtlCol="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ja-jp" sz="1600" b="1" i="0" u="none" strike="noStrike" kern="1200" cap="none" spc="0" normalizeH="0" baseline="0" noProof="0">
                  <a:ln>
                    <a:noFill/>
                  </a:ln>
                  <a:solidFill>
                    <a:srgbClr val="1A1A1A"/>
                  </a:solidFill>
                  <a:effectLst/>
                  <a:uLnTx/>
                  <a:uFillTx/>
                  <a:ea typeface="Meiryo" panose="020B0604030504040204" pitchFamily="34" charset="-128"/>
                  <a:cs typeface="Meiryo" panose="020B0604030504040204" pitchFamily="34" charset="-128"/>
                </a:rPr>
                <a:t>プラットフォームとしての Microsoft Teams</a:t>
              </a:r>
            </a:p>
          </p:txBody>
        </p:sp>
        <p:cxnSp>
          <p:nvCxnSpPr>
            <p:cNvPr id="38" name="Straight Connector 37">
              <a:extLst>
                <a:ext uri="{FF2B5EF4-FFF2-40B4-BE49-F238E27FC236}">
                  <a16:creationId xmlns:a16="http://schemas.microsoft.com/office/drawing/2014/main" id="{5264F913-C6BC-472B-80B5-7CAEC09E4FAC}"/>
                </a:ext>
              </a:extLst>
            </p:cNvPr>
            <p:cNvCxnSpPr>
              <a:cxnSpLocks/>
            </p:cNvCxnSpPr>
            <p:nvPr/>
          </p:nvCxnSpPr>
          <p:spPr>
            <a:xfrm>
              <a:off x="1389404" y="2392406"/>
              <a:ext cx="1000897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B9E28997-ACF5-4A12-AC62-B3E15F3AC638}"/>
              </a:ext>
            </a:extLst>
          </p:cNvPr>
          <p:cNvGrpSpPr/>
          <p:nvPr/>
        </p:nvGrpSpPr>
        <p:grpSpPr>
          <a:xfrm>
            <a:off x="572229" y="2358614"/>
            <a:ext cx="470818" cy="3914364"/>
            <a:chOff x="404765" y="2455617"/>
            <a:chExt cx="470818" cy="3671669"/>
          </a:xfrm>
        </p:grpSpPr>
        <p:sp>
          <p:nvSpPr>
            <p:cNvPr id="7" name="TextBox 6">
              <a:extLst>
                <a:ext uri="{FF2B5EF4-FFF2-40B4-BE49-F238E27FC236}">
                  <a16:creationId xmlns:a16="http://schemas.microsoft.com/office/drawing/2014/main" id="{6AABFE70-C0B4-473C-9F72-DA7A733C8AC5}"/>
                </a:ext>
              </a:extLst>
            </p:cNvPr>
            <p:cNvSpPr txBox="1"/>
            <p:nvPr/>
          </p:nvSpPr>
          <p:spPr>
            <a:xfrm rot="16200000">
              <a:off x="-944408" y="4183704"/>
              <a:ext cx="2926102" cy="227755"/>
            </a:xfrm>
            <a:prstGeom prst="rect">
              <a:avLst/>
            </a:prstGeom>
            <a:noFill/>
          </p:spPr>
          <p:txBody>
            <a:bodyPr wrap="square" lIns="0" tIns="0" rIns="0" bIns="0" rtlCol="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ja-jp" sz="1600" b="1" i="0" u="none" strike="noStrike" kern="1200" cap="none" spc="0" normalizeH="0" baseline="0" noProof="0">
                  <a:ln>
                    <a:noFill/>
                  </a:ln>
                  <a:solidFill>
                    <a:srgbClr val="1A1A1A"/>
                  </a:solidFill>
                  <a:effectLst/>
                  <a:uLnTx/>
                  <a:uFillTx/>
                  <a:ea typeface="Meiryo" panose="020B0604030504040204" pitchFamily="34" charset="-128"/>
                  <a:cs typeface="Meiryo" panose="020B0604030504040204" pitchFamily="34" charset="-128"/>
                </a:rPr>
                <a:t>必要な技術上の取り組み</a:t>
              </a:r>
            </a:p>
          </p:txBody>
        </p:sp>
        <p:sp>
          <p:nvSpPr>
            <p:cNvPr id="2" name="Right Triangle 1">
              <a:extLst>
                <a:ext uri="{FF2B5EF4-FFF2-40B4-BE49-F238E27FC236}">
                  <a16:creationId xmlns:a16="http://schemas.microsoft.com/office/drawing/2014/main" id="{B070A1CC-F581-4160-BB7C-286DD73DB79A}"/>
                </a:ext>
              </a:extLst>
            </p:cNvPr>
            <p:cNvSpPr/>
            <p:nvPr/>
          </p:nvSpPr>
          <p:spPr bwMode="auto">
            <a:xfrm flipH="1">
              <a:off x="603179" y="2455617"/>
              <a:ext cx="272404" cy="3671669"/>
            </a:xfrm>
            <a:prstGeom prst="rtTriangl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ea typeface="Meiryo" panose="020B0604030504040204" pitchFamily="34" charset="-128"/>
                <a:cs typeface="Meiryo" panose="020B0604030504040204" pitchFamily="34" charset="-128"/>
              </a:endParaRPr>
            </a:p>
          </p:txBody>
        </p:sp>
      </p:grpSp>
      <p:sp>
        <p:nvSpPr>
          <p:cNvPr id="22" name="Title 1">
            <a:extLst>
              <a:ext uri="{FF2B5EF4-FFF2-40B4-BE49-F238E27FC236}">
                <a16:creationId xmlns:a16="http://schemas.microsoft.com/office/drawing/2014/main" id="{8A946E11-F5E2-4131-980B-AD1538E4D59C}"/>
              </a:ext>
            </a:extLst>
          </p:cNvPr>
          <p:cNvSpPr>
            <a:spLocks noGrp="1"/>
          </p:cNvSpPr>
          <p:nvPr>
            <p:ph type="title"/>
          </p:nvPr>
        </p:nvSpPr>
        <p:spPr>
          <a:xfrm>
            <a:off x="552443" y="317116"/>
            <a:ext cx="10499616" cy="1499039"/>
          </a:xfrm>
        </p:spPr>
        <p:txBody>
          <a:bodyPr/>
          <a:lstStyle/>
          <a:p>
            <a:r>
              <a:rPr lang="ja-jp" sz="3600" b="1" spc="0" dirty="0">
                <a:solidFill>
                  <a:srgbClr val="4B53BC"/>
                </a:solidFill>
                <a:ea typeface="Meiryo" panose="020B0604030504040204" pitchFamily="34" charset="-128"/>
                <a:cs typeface="Meiryo" panose="020B0604030504040204" pitchFamily="34" charset="-128"/>
              </a:rPr>
              <a:t>Teams </a:t>
            </a:r>
            <a:r>
              <a:rPr lang="ja-jp" sz="3600" b="1" spc="0" dirty="0">
                <a:solidFill>
                  <a:srgbClr val="1A1A1A"/>
                </a:solidFill>
                <a:ea typeface="Meiryo" panose="020B0604030504040204" pitchFamily="34" charset="-128"/>
                <a:cs typeface="Meiryo" panose="020B0604030504040204" pitchFamily="34" charset="-128"/>
              </a:rPr>
              <a:t>のカスタム ツールの開発を加速することができる</a:t>
            </a:r>
            <a:r>
              <a:rPr lang="ja-jp" sz="3600" b="1" spc="0" dirty="0">
                <a:ea typeface="Meiryo" panose="020B0604030504040204" pitchFamily="34" charset="-128"/>
                <a:cs typeface="Meiryo" panose="020B0604030504040204" pitchFamily="34" charset="-128"/>
              </a:rPr>
              <a:t> </a:t>
            </a:r>
            <a:r>
              <a:rPr lang="ja-jp" sz="3600" b="1" spc="0" dirty="0">
                <a:solidFill>
                  <a:srgbClr val="4B53BC"/>
                </a:solidFill>
                <a:ea typeface="Meiryo" panose="020B0604030504040204" pitchFamily="34" charset="-128"/>
                <a:cs typeface="Meiryo" panose="020B0604030504040204" pitchFamily="34" charset="-128"/>
              </a:rPr>
              <a:t>Power Platform</a:t>
            </a:r>
          </a:p>
        </p:txBody>
      </p:sp>
      <p:grpSp>
        <p:nvGrpSpPr>
          <p:cNvPr id="15" name="Group 14">
            <a:extLst>
              <a:ext uri="{FF2B5EF4-FFF2-40B4-BE49-F238E27FC236}">
                <a16:creationId xmlns:a16="http://schemas.microsoft.com/office/drawing/2014/main" id="{5CD2C522-7DF4-4396-ABA2-BE1E5E05D5E7}"/>
              </a:ext>
            </a:extLst>
          </p:cNvPr>
          <p:cNvGrpSpPr/>
          <p:nvPr/>
        </p:nvGrpSpPr>
        <p:grpSpPr>
          <a:xfrm>
            <a:off x="1181374" y="5404602"/>
            <a:ext cx="10576900" cy="868375"/>
            <a:chOff x="1397721" y="5383975"/>
            <a:chExt cx="10576900" cy="868375"/>
          </a:xfrm>
        </p:grpSpPr>
        <p:sp>
          <p:nvSpPr>
            <p:cNvPr id="13" name="Rectangle 12">
              <a:extLst>
                <a:ext uri="{FF2B5EF4-FFF2-40B4-BE49-F238E27FC236}">
                  <a16:creationId xmlns:a16="http://schemas.microsoft.com/office/drawing/2014/main" id="{23509762-BECD-4846-BCDE-EDF26BB2A775}"/>
                </a:ext>
              </a:extLst>
            </p:cNvPr>
            <p:cNvSpPr/>
            <p:nvPr/>
          </p:nvSpPr>
          <p:spPr bwMode="auto">
            <a:xfrm>
              <a:off x="1397721" y="5383975"/>
              <a:ext cx="1588889" cy="868375"/>
            </a:xfrm>
            <a:prstGeom prst="rect">
              <a:avLst/>
            </a:prstGeom>
            <a:solidFill>
              <a:schemeClr val="bg1">
                <a:lumMod val="75000"/>
                <a:alpha val="2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ja-jp" sz="1600" b="1" i="0" u="none" strike="noStrike" kern="1200" cap="none" spc="0" normalizeH="0" baseline="0" noProof="0">
                  <a:ln>
                    <a:noFill/>
                  </a:ln>
                  <a:solidFill>
                    <a:srgbClr val="1A1A1A"/>
                  </a:solidFill>
                  <a:effectLst/>
                  <a:uLnTx/>
                  <a:uFillTx/>
                  <a:ea typeface="Meiryo" panose="020B0604030504040204" pitchFamily="34" charset="-128"/>
                  <a:cs typeface="Meiryo" panose="020B0604030504040204" pitchFamily="34" charset="-128"/>
                </a:rPr>
                <a:t>ハイコード</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ja-jp" sz="1600" b="1" i="0" u="none" strike="noStrike" kern="1200" cap="none" spc="0" normalizeH="0" baseline="0" noProof="0">
                  <a:ln>
                    <a:noFill/>
                  </a:ln>
                  <a:solidFill>
                    <a:srgbClr val="1A1A1A"/>
                  </a:solidFill>
                  <a:effectLst/>
                  <a:uLnTx/>
                  <a:uFillTx/>
                  <a:ea typeface="Meiryo" panose="020B0604030504040204" pitchFamily="34" charset="-128"/>
                  <a:cs typeface="Meiryo" panose="020B0604030504040204" pitchFamily="34" charset="-128"/>
                </a:rPr>
                <a:t>カスタム ソリューション</a:t>
              </a:r>
            </a:p>
          </p:txBody>
        </p:sp>
        <p:grpSp>
          <p:nvGrpSpPr>
            <p:cNvPr id="57" name="Group 56">
              <a:extLst>
                <a:ext uri="{FF2B5EF4-FFF2-40B4-BE49-F238E27FC236}">
                  <a16:creationId xmlns:a16="http://schemas.microsoft.com/office/drawing/2014/main" id="{2B3E9D42-47D9-4F04-A5D9-83BCFCAD3670}"/>
                </a:ext>
              </a:extLst>
            </p:cNvPr>
            <p:cNvGrpSpPr/>
            <p:nvPr/>
          </p:nvGrpSpPr>
          <p:grpSpPr>
            <a:xfrm>
              <a:off x="9977060" y="5606030"/>
              <a:ext cx="1997561" cy="409671"/>
              <a:chOff x="9357361" y="4865943"/>
              <a:chExt cx="1997561" cy="409671"/>
            </a:xfrm>
          </p:grpSpPr>
          <p:sp>
            <p:nvSpPr>
              <p:cNvPr id="58" name="TextBox 57">
                <a:extLst>
                  <a:ext uri="{FF2B5EF4-FFF2-40B4-BE49-F238E27FC236}">
                    <a16:creationId xmlns:a16="http://schemas.microsoft.com/office/drawing/2014/main" id="{BA09181E-3115-48CD-9BBC-ACD5AF81E75C}"/>
                  </a:ext>
                  <a:ext uri="{C183D7F6-B498-43B3-948B-1728B52AA6E4}">
                    <adec:decorative xmlns:adec="http://schemas.microsoft.com/office/drawing/2017/decorative" val="1"/>
                  </a:ext>
                </a:extLst>
              </p:cNvPr>
              <p:cNvSpPr txBox="1"/>
              <p:nvPr/>
            </p:nvSpPr>
            <p:spPr>
              <a:xfrm>
                <a:off x="9948321" y="4974871"/>
                <a:ext cx="1406601" cy="215444"/>
              </a:xfrm>
              <a:prstGeom prst="rect">
                <a:avLst/>
              </a:prstGeom>
              <a:noFill/>
            </p:spPr>
            <p:txBody>
              <a:bodyPr wrap="square" lIns="0" tIns="0" rIns="0" bIns="0" rtlCol="0" anchor="ctr">
                <a:spAutoFit/>
              </a:bodyPr>
              <a:lstStyle/>
              <a:p>
                <a:pPr marL="0" marR="0" lvl="0" indent="0" algn="l" defTabSz="838009" rtl="0" eaLnBrk="1" fontAlgn="auto" latinLnBrk="0" hangingPunct="1">
                  <a:lnSpc>
                    <a:spcPct val="100000"/>
                  </a:lnSpc>
                  <a:spcBef>
                    <a:spcPts val="360"/>
                  </a:spcBef>
                  <a:spcAft>
                    <a:spcPts val="0"/>
                  </a:spcAft>
                  <a:buClrTx/>
                  <a:buSzPct val="90000"/>
                  <a:buFontTx/>
                  <a:buNone/>
                  <a:tabLst/>
                  <a:defRPr/>
                </a:pPr>
                <a:r>
                  <a:rPr kumimoji="0" lang="ja-jp" sz="1400" b="0" i="0" u="none" strike="noStrike" kern="1200" cap="none" spc="0" normalizeH="0" baseline="0" noProof="0" dirty="0">
                    <a:ln w="3175">
                      <a:noFill/>
                    </a:ln>
                    <a:solidFill>
                      <a:srgbClr val="4B53BC"/>
                    </a:solidFill>
                    <a:effectLst/>
                    <a:uLnTx/>
                    <a:uFillTx/>
                    <a:ea typeface="Meiryo" panose="020B0604030504040204" pitchFamily="34" charset="-128"/>
                    <a:cs typeface="Meiryo" panose="020B0604030504040204" pitchFamily="34" charset="-128"/>
                  </a:rPr>
                  <a:t>サポートと情報</a:t>
                </a:r>
              </a:p>
            </p:txBody>
          </p:sp>
          <p:grpSp>
            <p:nvGrpSpPr>
              <p:cNvPr id="59" name="Group 58">
                <a:extLst>
                  <a:ext uri="{FF2B5EF4-FFF2-40B4-BE49-F238E27FC236}">
                    <a16:creationId xmlns:a16="http://schemas.microsoft.com/office/drawing/2014/main" id="{360F052E-2D90-40B3-AC9B-EADE1C781060}"/>
                  </a:ext>
                  <a:ext uri="{C183D7F6-B498-43B3-948B-1728B52AA6E4}">
                    <adec:decorative xmlns:adec="http://schemas.microsoft.com/office/drawing/2017/decorative" val="1"/>
                  </a:ext>
                </a:extLst>
              </p:cNvPr>
              <p:cNvGrpSpPr/>
              <p:nvPr/>
            </p:nvGrpSpPr>
            <p:grpSpPr>
              <a:xfrm>
                <a:off x="9357361" y="4865943"/>
                <a:ext cx="426030" cy="409671"/>
                <a:chOff x="7092071" y="2778837"/>
                <a:chExt cx="343198" cy="343198"/>
              </a:xfrm>
            </p:grpSpPr>
            <p:sp>
              <p:nvSpPr>
                <p:cNvPr id="60" name="question" title="Icon of a question mark">
                  <a:extLst>
                    <a:ext uri="{FF2B5EF4-FFF2-40B4-BE49-F238E27FC236}">
                      <a16:creationId xmlns:a16="http://schemas.microsoft.com/office/drawing/2014/main" id="{EBFDC7B0-A078-4FDA-B4BE-59AB208E74B3}"/>
                    </a:ext>
                  </a:extLst>
                </p:cNvPr>
                <p:cNvSpPr>
                  <a:spLocks noChangeAspect="1" noEditPoints="1"/>
                </p:cNvSpPr>
                <p:nvPr/>
              </p:nvSpPr>
              <p:spPr bwMode="auto">
                <a:xfrm>
                  <a:off x="7202836" y="2851434"/>
                  <a:ext cx="121668" cy="202919"/>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9050" cap="sq">
                  <a:solidFill>
                    <a:srgbClr val="555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2208" tIns="41103" rIns="82208" bIns="41103" numCol="1" anchor="t" anchorCtr="0" compatLnSpc="1">
                  <a:prstTxWarp prst="textNoShape">
                    <a:avLst/>
                  </a:prstTxWarp>
                </a:bodyPr>
                <a:lstStyle/>
                <a:p>
                  <a:pPr marL="0" marR="0" lvl="0" indent="0" algn="l" defTabSz="822005" rtl="0" eaLnBrk="1" fontAlgn="auto" latinLnBrk="0" hangingPunct="1">
                    <a:lnSpc>
                      <a:spcPct val="100000"/>
                    </a:lnSpc>
                    <a:spcBef>
                      <a:spcPts val="0"/>
                    </a:spcBef>
                    <a:spcAft>
                      <a:spcPts val="0"/>
                    </a:spcAft>
                    <a:buClrTx/>
                    <a:buSzTx/>
                    <a:buFontTx/>
                    <a:buNone/>
                    <a:tabLst/>
                    <a:defRPr/>
                  </a:pPr>
                  <a:endParaRPr kumimoji="0" lang="en-US" sz="1234" b="0" i="0" u="none" strike="noStrike" kern="1200" cap="none" spc="0" normalizeH="0" baseline="0" noProof="0">
                    <a:ln>
                      <a:noFill/>
                    </a:ln>
                    <a:solidFill>
                      <a:srgbClr val="282828"/>
                    </a:solidFill>
                    <a:effectLst/>
                    <a:uLnTx/>
                    <a:uFillTx/>
                    <a:ea typeface="Meiryo" panose="020B0604030504040204" pitchFamily="34" charset="-128"/>
                    <a:cs typeface="Meiryo" panose="020B0604030504040204" pitchFamily="34" charset="-128"/>
                  </a:endParaRPr>
                </a:p>
              </p:txBody>
            </p:sp>
            <p:sp>
              <p:nvSpPr>
                <p:cNvPr id="61" name="Oval 60" descr="Icon of question mark">
                  <a:extLst>
                    <a:ext uri="{FF2B5EF4-FFF2-40B4-BE49-F238E27FC236}">
                      <a16:creationId xmlns:a16="http://schemas.microsoft.com/office/drawing/2014/main" id="{F136EFB9-DFB8-446E-9944-4EA3E6C653B3}"/>
                    </a:ext>
                  </a:extLst>
                </p:cNvPr>
                <p:cNvSpPr/>
                <p:nvPr/>
              </p:nvSpPr>
              <p:spPr bwMode="auto">
                <a:xfrm>
                  <a:off x="7092071" y="2778837"/>
                  <a:ext cx="343198" cy="343198"/>
                </a:xfrm>
                <a:prstGeom prst="ellipse">
                  <a:avLst/>
                </a:prstGeom>
                <a:noFill/>
                <a:ln w="19050">
                  <a:solidFill>
                    <a:srgbClr val="4B53BC"/>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1927" rIns="0" bIns="41927" numCol="1" rtlCol="0" anchor="ctr" anchorCtr="0" compatLnSpc="1">
                  <a:prstTxWarp prst="textNoShape">
                    <a:avLst/>
                  </a:prstTxWarp>
                </a:bodyPr>
                <a:lstStyle/>
                <a:p>
                  <a:pPr marL="0" marR="0" lvl="0" indent="0" algn="ctr" defTabSz="838251" rtl="0" eaLnBrk="1" fontAlgn="base" latinLnBrk="0" hangingPunct="1">
                    <a:lnSpc>
                      <a:spcPct val="100000"/>
                    </a:lnSpc>
                    <a:spcBef>
                      <a:spcPct val="0"/>
                    </a:spcBef>
                    <a:spcAft>
                      <a:spcPct val="0"/>
                    </a:spcAft>
                    <a:buClrTx/>
                    <a:buSzTx/>
                    <a:buFontTx/>
                    <a:buNone/>
                    <a:tabLst/>
                    <a:defRPr/>
                  </a:pPr>
                  <a:endParaRPr kumimoji="0" lang="en-US" sz="1234" b="0" i="0" u="none" strike="noStrike" kern="1200" cap="none" spc="0" normalizeH="0" baseline="0" noProof="0">
                    <a:ln>
                      <a:noFill/>
                    </a:ln>
                    <a:solidFill>
                      <a:srgbClr val="282828"/>
                    </a:solidFill>
                    <a:effectLst/>
                    <a:uLnTx/>
                    <a:uFillTx/>
                    <a:ea typeface="Meiryo" panose="020B0604030504040204" pitchFamily="34" charset="-128"/>
                    <a:cs typeface="Meiryo" panose="020B0604030504040204" pitchFamily="34" charset="-128"/>
                  </a:endParaRPr>
                </a:p>
              </p:txBody>
            </p:sp>
          </p:grpSp>
        </p:grpSp>
        <p:grpSp>
          <p:nvGrpSpPr>
            <p:cNvPr id="62" name="Group 61">
              <a:extLst>
                <a:ext uri="{FF2B5EF4-FFF2-40B4-BE49-F238E27FC236}">
                  <a16:creationId xmlns:a16="http://schemas.microsoft.com/office/drawing/2014/main" id="{29DEFB98-1C9B-4BE9-A85F-C534974AF795}"/>
                </a:ext>
              </a:extLst>
            </p:cNvPr>
            <p:cNvGrpSpPr/>
            <p:nvPr/>
          </p:nvGrpSpPr>
          <p:grpSpPr>
            <a:xfrm>
              <a:off x="3210405" y="5595429"/>
              <a:ext cx="1963903" cy="416237"/>
              <a:chOff x="2401393" y="4765479"/>
              <a:chExt cx="1963903" cy="416237"/>
            </a:xfrm>
          </p:grpSpPr>
          <p:sp>
            <p:nvSpPr>
              <p:cNvPr id="63" name="TextBox 62">
                <a:extLst>
                  <a:ext uri="{FF2B5EF4-FFF2-40B4-BE49-F238E27FC236}">
                    <a16:creationId xmlns:a16="http://schemas.microsoft.com/office/drawing/2014/main" id="{675F58A3-13DD-4697-A956-D0EF90531540}"/>
                  </a:ext>
                  <a:ext uri="{C183D7F6-B498-43B3-948B-1728B52AA6E4}">
                    <adec:decorative xmlns:adec="http://schemas.microsoft.com/office/drawing/2017/decorative" val="1"/>
                  </a:ext>
                </a:extLst>
              </p:cNvPr>
              <p:cNvSpPr txBox="1"/>
              <p:nvPr/>
            </p:nvSpPr>
            <p:spPr>
              <a:xfrm>
                <a:off x="2902263" y="4895618"/>
                <a:ext cx="1463033" cy="215444"/>
              </a:xfrm>
              <a:prstGeom prst="rect">
                <a:avLst/>
              </a:prstGeom>
              <a:noFill/>
            </p:spPr>
            <p:txBody>
              <a:bodyPr wrap="square" lIns="0" tIns="0" rIns="0" bIns="0" rtlCol="0" anchor="ctr">
                <a:spAutoFit/>
              </a:bodyPr>
              <a:lstStyle/>
              <a:p>
                <a:pPr marL="0" marR="0" lvl="0" indent="0" algn="l" defTabSz="838009" rtl="0" eaLnBrk="1" fontAlgn="auto" latinLnBrk="0" hangingPunct="1">
                  <a:lnSpc>
                    <a:spcPct val="100000"/>
                  </a:lnSpc>
                  <a:spcBef>
                    <a:spcPts val="360"/>
                  </a:spcBef>
                  <a:spcAft>
                    <a:spcPts val="0"/>
                  </a:spcAft>
                  <a:buClrTx/>
                  <a:buSzPct val="90000"/>
                  <a:buFontTx/>
                  <a:buNone/>
                  <a:tabLst/>
                  <a:defRPr/>
                </a:pPr>
                <a:r>
                  <a:rPr kumimoji="0" lang="ja-jp" sz="1400" b="0" i="0" u="none" strike="noStrike" kern="1200" cap="none" spc="0" normalizeH="0" baseline="0" noProof="0" dirty="0">
                    <a:ln w="3175">
                      <a:noFill/>
                    </a:ln>
                    <a:solidFill>
                      <a:srgbClr val="4B53BC"/>
                    </a:solidFill>
                    <a:effectLst/>
                    <a:uLnTx/>
                    <a:uFillTx/>
                    <a:ea typeface="Meiryo" panose="020B0604030504040204" pitchFamily="34" charset="-128"/>
                    <a:cs typeface="Meiryo" panose="020B0604030504040204" pitchFamily="34" charset="-128"/>
                  </a:rPr>
                  <a:t>部門別ツール</a:t>
                </a:r>
              </a:p>
            </p:txBody>
          </p:sp>
          <p:sp>
            <p:nvSpPr>
              <p:cNvPr id="64" name="Telemarketer_E7B9" descr="Icon of person with headset">
                <a:extLst>
                  <a:ext uri="{FF2B5EF4-FFF2-40B4-BE49-F238E27FC236}">
                    <a16:creationId xmlns:a16="http://schemas.microsoft.com/office/drawing/2014/main" id="{0A985CA3-A2D8-4859-A12B-9B1436A66785}"/>
                  </a:ext>
                </a:extLst>
              </p:cNvPr>
              <p:cNvSpPr>
                <a:spLocks noChangeAspect="1" noEditPoints="1"/>
              </p:cNvSpPr>
              <p:nvPr/>
            </p:nvSpPr>
            <p:spPr bwMode="auto">
              <a:xfrm>
                <a:off x="2401393" y="4765479"/>
                <a:ext cx="349008" cy="416237"/>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9050" cap="sq">
                <a:solidFill>
                  <a:srgbClr val="4B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ea typeface="Meiryo" panose="020B0604030504040204" pitchFamily="34" charset="-128"/>
                  <a:cs typeface="Meiryo" panose="020B0604030504040204" pitchFamily="34" charset="-128"/>
                </a:endParaRPr>
              </a:p>
            </p:txBody>
          </p:sp>
        </p:grpSp>
        <p:grpSp>
          <p:nvGrpSpPr>
            <p:cNvPr id="65" name="Group 64">
              <a:extLst>
                <a:ext uri="{FF2B5EF4-FFF2-40B4-BE49-F238E27FC236}">
                  <a16:creationId xmlns:a16="http://schemas.microsoft.com/office/drawing/2014/main" id="{786F4683-DFBE-4072-9C4A-91AD29E68A3A}"/>
                </a:ext>
              </a:extLst>
            </p:cNvPr>
            <p:cNvGrpSpPr/>
            <p:nvPr/>
          </p:nvGrpSpPr>
          <p:grpSpPr>
            <a:xfrm>
              <a:off x="5025302" y="5635798"/>
              <a:ext cx="1982399" cy="372569"/>
              <a:chOff x="4414983" y="4875861"/>
              <a:chExt cx="1982399" cy="372569"/>
            </a:xfrm>
          </p:grpSpPr>
          <p:sp>
            <p:nvSpPr>
              <p:cNvPr id="66" name="TextBox 65">
                <a:extLst>
                  <a:ext uri="{FF2B5EF4-FFF2-40B4-BE49-F238E27FC236}">
                    <a16:creationId xmlns:a16="http://schemas.microsoft.com/office/drawing/2014/main" id="{230703B9-A6F7-426B-9288-08F94DDCB645}"/>
                  </a:ext>
                  <a:ext uri="{C183D7F6-B498-43B3-948B-1728B52AA6E4}">
                    <adec:decorative xmlns:adec="http://schemas.microsoft.com/office/drawing/2017/decorative" val="1"/>
                  </a:ext>
                </a:extLst>
              </p:cNvPr>
              <p:cNvSpPr txBox="1"/>
              <p:nvPr/>
            </p:nvSpPr>
            <p:spPr>
              <a:xfrm>
                <a:off x="5087771" y="4954422"/>
                <a:ext cx="1309611" cy="215444"/>
              </a:xfrm>
              <a:prstGeom prst="rect">
                <a:avLst/>
              </a:prstGeom>
              <a:noFill/>
            </p:spPr>
            <p:txBody>
              <a:bodyPr wrap="square" lIns="0" tIns="0" rIns="0" bIns="0" rtlCol="0" anchor="ctr">
                <a:spAutoFit/>
              </a:bodyPr>
              <a:lstStyle/>
              <a:p>
                <a:pPr marL="0" marR="0" lvl="0" indent="0" algn="l" defTabSz="838009" rtl="0" eaLnBrk="1" fontAlgn="auto" latinLnBrk="0" hangingPunct="1">
                  <a:lnSpc>
                    <a:spcPct val="100000"/>
                  </a:lnSpc>
                  <a:spcBef>
                    <a:spcPts val="360"/>
                  </a:spcBef>
                  <a:spcAft>
                    <a:spcPts val="0"/>
                  </a:spcAft>
                  <a:buClrTx/>
                  <a:buSzPct val="90000"/>
                  <a:buFontTx/>
                  <a:buNone/>
                  <a:tabLst/>
                  <a:defRPr/>
                </a:pPr>
                <a:r>
                  <a:rPr kumimoji="0" lang="ja-jp" sz="1400" b="0" i="0" u="none" strike="noStrike" kern="1200" cap="none" spc="0" normalizeH="0" baseline="0" noProof="0" dirty="0">
                    <a:ln w="3175">
                      <a:noFill/>
                    </a:ln>
                    <a:solidFill>
                      <a:srgbClr val="4B53BC"/>
                    </a:solidFill>
                    <a:effectLst/>
                    <a:uLnTx/>
                    <a:uFillTx/>
                    <a:ea typeface="Meiryo" panose="020B0604030504040204" pitchFamily="34" charset="-128"/>
                    <a:cs typeface="Meiryo" panose="020B0604030504040204" pitchFamily="34" charset="-128"/>
                  </a:rPr>
                  <a:t>従業員リソース</a:t>
                </a:r>
              </a:p>
            </p:txBody>
          </p:sp>
          <p:sp>
            <p:nvSpPr>
              <p:cNvPr id="67" name="ContactCard_EEBD" descr="Icon of ID card">
                <a:extLst>
                  <a:ext uri="{FF2B5EF4-FFF2-40B4-BE49-F238E27FC236}">
                    <a16:creationId xmlns:a16="http://schemas.microsoft.com/office/drawing/2014/main" id="{A7DD6CF8-14EA-47ED-B816-59ACB160E6B3}"/>
                  </a:ext>
                </a:extLst>
              </p:cNvPr>
              <p:cNvSpPr>
                <a:spLocks noChangeAspect="1" noEditPoints="1"/>
              </p:cNvSpPr>
              <p:nvPr/>
            </p:nvSpPr>
            <p:spPr bwMode="auto">
              <a:xfrm>
                <a:off x="4414983" y="4875861"/>
                <a:ext cx="507714" cy="372569"/>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9050" cap="sq">
                <a:solidFill>
                  <a:srgbClr val="4B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ea typeface="Meiryo" panose="020B0604030504040204" pitchFamily="34" charset="-128"/>
                  <a:cs typeface="Meiryo" panose="020B0604030504040204" pitchFamily="34" charset="-128"/>
                </a:endParaRPr>
              </a:p>
            </p:txBody>
          </p:sp>
        </p:grpSp>
        <p:grpSp>
          <p:nvGrpSpPr>
            <p:cNvPr id="68" name="Group 67">
              <a:extLst>
                <a:ext uri="{FF2B5EF4-FFF2-40B4-BE49-F238E27FC236}">
                  <a16:creationId xmlns:a16="http://schemas.microsoft.com/office/drawing/2014/main" id="{1F1FC6CB-6DE1-448C-9212-E8E364D858EF}"/>
                </a:ext>
              </a:extLst>
            </p:cNvPr>
            <p:cNvGrpSpPr/>
            <p:nvPr/>
          </p:nvGrpSpPr>
          <p:grpSpPr>
            <a:xfrm>
              <a:off x="7168828" y="5606638"/>
              <a:ext cx="2962679" cy="401950"/>
              <a:chOff x="6721188" y="4827883"/>
              <a:chExt cx="2962679" cy="401950"/>
            </a:xfrm>
          </p:grpSpPr>
          <p:sp>
            <p:nvSpPr>
              <p:cNvPr id="69" name="TextBox 68">
                <a:extLst>
                  <a:ext uri="{FF2B5EF4-FFF2-40B4-BE49-F238E27FC236}">
                    <a16:creationId xmlns:a16="http://schemas.microsoft.com/office/drawing/2014/main" id="{253ADD78-34E5-4A9D-9308-DE0ACF72A61C}"/>
                  </a:ext>
                  <a:ext uri="{C183D7F6-B498-43B3-948B-1728B52AA6E4}">
                    <adec:decorative xmlns:adec="http://schemas.microsoft.com/office/drawing/2017/decorative" val="1"/>
                  </a:ext>
                </a:extLst>
              </p:cNvPr>
              <p:cNvSpPr txBox="1"/>
              <p:nvPr/>
            </p:nvSpPr>
            <p:spPr>
              <a:xfrm>
                <a:off x="7342315" y="4935604"/>
                <a:ext cx="2341552" cy="215444"/>
              </a:xfrm>
              <a:prstGeom prst="rect">
                <a:avLst/>
              </a:prstGeom>
              <a:noFill/>
            </p:spPr>
            <p:txBody>
              <a:bodyPr wrap="square" lIns="0" tIns="0" rIns="0" bIns="0" rtlCol="0" anchor="ctr">
                <a:spAutoFit/>
              </a:bodyPr>
              <a:lstStyle/>
              <a:p>
                <a:pPr marL="0" marR="0" lvl="0" indent="0" algn="l" defTabSz="838009" rtl="0" eaLnBrk="1" fontAlgn="auto" latinLnBrk="0" hangingPunct="1">
                  <a:lnSpc>
                    <a:spcPct val="100000"/>
                  </a:lnSpc>
                  <a:spcBef>
                    <a:spcPts val="360"/>
                  </a:spcBef>
                  <a:spcAft>
                    <a:spcPts val="0"/>
                  </a:spcAft>
                  <a:buClrTx/>
                  <a:buSzPct val="90000"/>
                  <a:buFontTx/>
                  <a:buNone/>
                  <a:tabLst/>
                  <a:defRPr/>
                </a:pPr>
                <a:r>
                  <a:rPr kumimoji="0" lang="ja-jp" sz="1400" b="0" i="0" u="none" strike="noStrike" kern="1200" cap="none" spc="0" normalizeH="0" baseline="0" noProof="0" dirty="0">
                    <a:ln w="3175">
                      <a:noFill/>
                    </a:ln>
                    <a:solidFill>
                      <a:srgbClr val="4B53BC"/>
                    </a:solidFill>
                    <a:effectLst/>
                    <a:uLnTx/>
                    <a:uFillTx/>
                    <a:ea typeface="Meiryo" panose="020B0604030504040204" pitchFamily="34" charset="-128"/>
                    <a:cs typeface="Meiryo" panose="020B0604030504040204" pitchFamily="34" charset="-128"/>
                  </a:rPr>
                  <a:t>プロセスとワークフロー</a:t>
                </a:r>
              </a:p>
            </p:txBody>
          </p:sp>
          <p:sp>
            <p:nvSpPr>
              <p:cNvPr id="70" name="Processing_E9F5" descr="Icon of gears">
                <a:extLst>
                  <a:ext uri="{FF2B5EF4-FFF2-40B4-BE49-F238E27FC236}">
                    <a16:creationId xmlns:a16="http://schemas.microsoft.com/office/drawing/2014/main" id="{712B5EB6-33CA-4CF6-A432-FE6D99072CFF}"/>
                  </a:ext>
                </a:extLst>
              </p:cNvPr>
              <p:cNvSpPr>
                <a:spLocks noChangeAspect="1" noEditPoints="1"/>
              </p:cNvSpPr>
              <p:nvPr/>
            </p:nvSpPr>
            <p:spPr bwMode="auto">
              <a:xfrm>
                <a:off x="6721188" y="4827883"/>
                <a:ext cx="461516" cy="40195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4B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ea typeface="Meiryo" panose="020B0604030504040204" pitchFamily="34" charset="-128"/>
                  <a:cs typeface="Meiryo" panose="020B0604030504040204" pitchFamily="34" charset="-128"/>
                </a:endParaRPr>
              </a:p>
            </p:txBody>
          </p:sp>
        </p:grpSp>
      </p:grpSp>
      <p:sp>
        <p:nvSpPr>
          <p:cNvPr id="12" name="Rectangle 11">
            <a:extLst>
              <a:ext uri="{FF2B5EF4-FFF2-40B4-BE49-F238E27FC236}">
                <a16:creationId xmlns:a16="http://schemas.microsoft.com/office/drawing/2014/main" id="{59066F91-D463-45D4-AB36-D0DDF8B106F8}"/>
              </a:ext>
            </a:extLst>
          </p:cNvPr>
          <p:cNvSpPr/>
          <p:nvPr/>
        </p:nvSpPr>
        <p:spPr bwMode="auto">
          <a:xfrm>
            <a:off x="1315011" y="3520066"/>
            <a:ext cx="1455251" cy="1568111"/>
          </a:xfrm>
          <a:prstGeom prst="rect">
            <a:avLst/>
          </a:prstGeom>
          <a:solidFill>
            <a:srgbClr val="5558AF">
              <a:alpha val="22000"/>
            </a:srgbClr>
          </a:solidFill>
          <a:ln>
            <a:solidFill>
              <a:srgbClr val="D3D5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ja-jp" sz="1600" b="1" i="0" u="none" strike="noStrike" kern="1200" cap="none" spc="0" normalizeH="0" baseline="0" noProof="0" dirty="0">
                <a:ln>
                  <a:noFill/>
                </a:ln>
                <a:solidFill>
                  <a:srgbClr val="1A1A1A"/>
                </a:solidFill>
                <a:effectLst/>
                <a:uLnTx/>
                <a:uFillTx/>
                <a:ea typeface="Meiryo" panose="020B0604030504040204" pitchFamily="34" charset="-128"/>
                <a:cs typeface="Meiryo" panose="020B0604030504040204" pitchFamily="34" charset="-128"/>
              </a:rPr>
              <a:t>ローコードのアプリおよびワークフロー</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1A1A1A"/>
              </a:solidFill>
              <a:effectLst/>
              <a:uLnTx/>
              <a:uFillTx/>
              <a:ea typeface="Meiryo" panose="020B0604030504040204" pitchFamily="34" charset="-128"/>
              <a:cs typeface="Meiryo" panose="020B0604030504040204" pitchFamily="34" charset="-128"/>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ja-jp" sz="1600" b="1" i="0" u="none" strike="noStrike" kern="1200" cap="none" spc="0" normalizeH="0" baseline="0" noProof="0" dirty="0">
                <a:ln>
                  <a:noFill/>
                </a:ln>
                <a:solidFill>
                  <a:srgbClr val="1A1A1A"/>
                </a:solidFill>
                <a:effectLst/>
                <a:uLnTx/>
                <a:uFillTx/>
                <a:ea typeface="Meiryo" panose="020B0604030504040204" pitchFamily="34" charset="-128"/>
                <a:cs typeface="Meiryo" panose="020B0604030504040204" pitchFamily="34" charset="-128"/>
              </a:rPr>
              <a:t>(Power Platform)</a:t>
            </a:r>
          </a:p>
        </p:txBody>
      </p:sp>
      <p:grpSp>
        <p:nvGrpSpPr>
          <p:cNvPr id="3" name="Group 2">
            <a:extLst>
              <a:ext uri="{FF2B5EF4-FFF2-40B4-BE49-F238E27FC236}">
                <a16:creationId xmlns:a16="http://schemas.microsoft.com/office/drawing/2014/main" id="{839B72AA-09F2-473C-A21E-30960964727C}"/>
              </a:ext>
            </a:extLst>
          </p:cNvPr>
          <p:cNvGrpSpPr/>
          <p:nvPr/>
        </p:nvGrpSpPr>
        <p:grpSpPr>
          <a:xfrm>
            <a:off x="10380389" y="3890151"/>
            <a:ext cx="827940" cy="827940"/>
            <a:chOff x="10813968" y="3912056"/>
            <a:chExt cx="827940" cy="827940"/>
          </a:xfrm>
        </p:grpSpPr>
        <p:sp>
          <p:nvSpPr>
            <p:cNvPr id="146" name="Oval 145">
              <a:extLst>
                <a:ext uri="{FF2B5EF4-FFF2-40B4-BE49-F238E27FC236}">
                  <a16:creationId xmlns:a16="http://schemas.microsoft.com/office/drawing/2014/main" id="{76CCCF32-4528-4B54-B9E9-AA4E7A6EFD84}"/>
                </a:ext>
              </a:extLst>
            </p:cNvPr>
            <p:cNvSpPr/>
            <p:nvPr/>
          </p:nvSpPr>
          <p:spPr bwMode="auto">
            <a:xfrm>
              <a:off x="10813968" y="3912056"/>
              <a:ext cx="827940" cy="827940"/>
            </a:xfrm>
            <a:prstGeom prst="ellipse">
              <a:avLst/>
            </a:prstGeom>
            <a:solidFill>
              <a:srgbClr val="14848F"/>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srgbClr val="1A1A1A"/>
                </a:solidFill>
                <a:effectLst/>
                <a:uLnTx/>
                <a:uFillTx/>
                <a:ea typeface="Meiryo" panose="020B0604030504040204" pitchFamily="34" charset="-128"/>
                <a:cs typeface="Meiryo" panose="020B0604030504040204" pitchFamily="34" charset="-128"/>
              </a:endParaRPr>
            </a:p>
          </p:txBody>
        </p:sp>
        <p:pic>
          <p:nvPicPr>
            <p:cNvPr id="147" name="Picture 146" descr="A picture containing drawing&#10;&#10;Description automatically generated">
              <a:extLst>
                <a:ext uri="{FF2B5EF4-FFF2-40B4-BE49-F238E27FC236}">
                  <a16:creationId xmlns:a16="http://schemas.microsoft.com/office/drawing/2014/main" id="{6D1B7CAC-CBDD-450C-A42B-ABF4BA490D9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013658" y="4112463"/>
              <a:ext cx="427127" cy="427127"/>
            </a:xfrm>
            <a:prstGeom prst="rect">
              <a:avLst/>
            </a:prstGeom>
          </p:spPr>
        </p:pic>
      </p:grpSp>
      <p:sp>
        <p:nvSpPr>
          <p:cNvPr id="148" name="Rectangle 147">
            <a:extLst>
              <a:ext uri="{FF2B5EF4-FFF2-40B4-BE49-F238E27FC236}">
                <a16:creationId xmlns:a16="http://schemas.microsoft.com/office/drawing/2014/main" id="{8DC8192E-2983-4B1E-A942-324207F48974}"/>
              </a:ext>
            </a:extLst>
          </p:cNvPr>
          <p:cNvSpPr/>
          <p:nvPr/>
        </p:nvSpPr>
        <p:spPr bwMode="auto">
          <a:xfrm>
            <a:off x="8841627" y="1770868"/>
            <a:ext cx="182880" cy="182880"/>
          </a:xfrm>
          <a:prstGeom prst="rect">
            <a:avLst/>
          </a:prstGeom>
          <a:solidFill>
            <a:srgbClr val="5159BF">
              <a:alpha val="6000"/>
            </a:srgbClr>
          </a:solidFill>
          <a:ln w="15875">
            <a:solidFill>
              <a:srgbClr val="5159B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400" b="0" i="0" u="none" strike="noStrike" kern="1200" cap="none" spc="0" normalizeH="0" baseline="0" noProof="0" err="1">
              <a:ln>
                <a:noFill/>
              </a:ln>
              <a:solidFill>
                <a:srgbClr val="1A1A1A"/>
              </a:solidFill>
              <a:effectLst/>
              <a:uLnTx/>
              <a:uFillTx/>
              <a:ea typeface="Meiryo" panose="020B0604030504040204" pitchFamily="34" charset="-128"/>
              <a:cs typeface="Meiryo" panose="020B0604030504040204" pitchFamily="34" charset="-128"/>
            </a:endParaRPr>
          </a:p>
        </p:txBody>
      </p:sp>
      <p:sp>
        <p:nvSpPr>
          <p:cNvPr id="149" name="TextBox 148">
            <a:extLst>
              <a:ext uri="{FF2B5EF4-FFF2-40B4-BE49-F238E27FC236}">
                <a16:creationId xmlns:a16="http://schemas.microsoft.com/office/drawing/2014/main" id="{92B294FF-FC0C-466B-ADCB-0F5600FC3919}"/>
              </a:ext>
            </a:extLst>
          </p:cNvPr>
          <p:cNvSpPr txBox="1"/>
          <p:nvPr/>
        </p:nvSpPr>
        <p:spPr>
          <a:xfrm>
            <a:off x="9129857" y="1793418"/>
            <a:ext cx="2545467" cy="199285"/>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ja-jp" sz="1400" b="0" i="0" u="none" strike="noStrike" kern="1200" cap="none" spc="0" normalizeH="0" baseline="0" noProof="0" dirty="0">
                <a:ln>
                  <a:noFill/>
                </a:ln>
                <a:solidFill>
                  <a:srgbClr val="1A1A1A"/>
                </a:solidFill>
                <a:effectLst/>
                <a:uLnTx/>
                <a:uFillTx/>
                <a:ea typeface="Meiryo" panose="020B0604030504040204" pitchFamily="34" charset="-128"/>
                <a:cs typeface="Meiryo" panose="020B0604030504040204" pitchFamily="34" charset="-128"/>
              </a:rPr>
              <a:t>今日のディスカッションの焦点</a:t>
            </a:r>
          </a:p>
        </p:txBody>
      </p:sp>
      <p:grpSp>
        <p:nvGrpSpPr>
          <p:cNvPr id="71" name="Group 70">
            <a:extLst>
              <a:ext uri="{FF2B5EF4-FFF2-40B4-BE49-F238E27FC236}">
                <a16:creationId xmlns:a16="http://schemas.microsoft.com/office/drawing/2014/main" id="{D2357254-146E-4E4F-851F-12DE32BE1321}"/>
              </a:ext>
            </a:extLst>
          </p:cNvPr>
          <p:cNvGrpSpPr/>
          <p:nvPr/>
        </p:nvGrpSpPr>
        <p:grpSpPr>
          <a:xfrm>
            <a:off x="3441436" y="3890151"/>
            <a:ext cx="827940" cy="827940"/>
            <a:chOff x="5854115" y="3912056"/>
            <a:chExt cx="827940" cy="827940"/>
          </a:xfrm>
        </p:grpSpPr>
        <p:sp>
          <p:nvSpPr>
            <p:cNvPr id="72" name="Oval 71">
              <a:extLst>
                <a:ext uri="{FF2B5EF4-FFF2-40B4-BE49-F238E27FC236}">
                  <a16:creationId xmlns:a16="http://schemas.microsoft.com/office/drawing/2014/main" id="{E892D101-B83F-4561-8028-312339637E51}"/>
                </a:ext>
              </a:extLst>
            </p:cNvPr>
            <p:cNvSpPr/>
            <p:nvPr/>
          </p:nvSpPr>
          <p:spPr bwMode="auto">
            <a:xfrm>
              <a:off x="5854115" y="3912056"/>
              <a:ext cx="827940" cy="827940"/>
            </a:xfrm>
            <a:prstGeom prst="ellipse">
              <a:avLst/>
            </a:prstGeom>
            <a:solidFill>
              <a:srgbClr val="742774"/>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srgbClr val="1A1A1A"/>
                </a:solidFill>
                <a:effectLst/>
                <a:uLnTx/>
                <a:uFillTx/>
                <a:ea typeface="Meiryo" panose="020B0604030504040204" pitchFamily="34" charset="-128"/>
                <a:cs typeface="Meiryo" panose="020B0604030504040204" pitchFamily="34" charset="-128"/>
              </a:endParaRPr>
            </a:p>
          </p:txBody>
        </p:sp>
        <p:grpSp>
          <p:nvGrpSpPr>
            <p:cNvPr id="73" name="Group 4">
              <a:extLst>
                <a:ext uri="{FF2B5EF4-FFF2-40B4-BE49-F238E27FC236}">
                  <a16:creationId xmlns:a16="http://schemas.microsoft.com/office/drawing/2014/main" id="{1755135D-F257-4384-9A6E-3CC78591F71B}"/>
                </a:ext>
              </a:extLst>
            </p:cNvPr>
            <p:cNvGrpSpPr>
              <a:grpSpLocks noChangeAspect="1"/>
            </p:cNvGrpSpPr>
            <p:nvPr/>
          </p:nvGrpSpPr>
          <p:grpSpPr bwMode="auto">
            <a:xfrm>
              <a:off x="6052732" y="4160350"/>
              <a:ext cx="430616" cy="331376"/>
              <a:chOff x="2880" y="2176"/>
              <a:chExt cx="256" cy="197"/>
            </a:xfrm>
            <a:solidFill>
              <a:srgbClr val="D2D2D2"/>
            </a:solidFill>
          </p:grpSpPr>
          <p:sp>
            <p:nvSpPr>
              <p:cNvPr id="74" name="Freeform 5">
                <a:extLst>
                  <a:ext uri="{FF2B5EF4-FFF2-40B4-BE49-F238E27FC236}">
                    <a16:creationId xmlns:a16="http://schemas.microsoft.com/office/drawing/2014/main" id="{9B434FA2-6566-4AE5-B30C-C136A61DC697}"/>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a typeface="Meiryo" panose="020B0604030504040204" pitchFamily="34" charset="-128"/>
                  <a:cs typeface="Meiryo" panose="020B0604030504040204" pitchFamily="34" charset="-128"/>
                </a:endParaRPr>
              </a:p>
            </p:txBody>
          </p:sp>
          <p:sp>
            <p:nvSpPr>
              <p:cNvPr id="75" name="Freeform 6">
                <a:extLst>
                  <a:ext uri="{FF2B5EF4-FFF2-40B4-BE49-F238E27FC236}">
                    <a16:creationId xmlns:a16="http://schemas.microsoft.com/office/drawing/2014/main" id="{BA312FBA-E4D9-4033-B91C-55142F6C79BC}"/>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a typeface="Meiryo" panose="020B0604030504040204" pitchFamily="34" charset="-128"/>
                  <a:cs typeface="Meiryo" panose="020B0604030504040204" pitchFamily="34" charset="-128"/>
                </a:endParaRPr>
              </a:p>
            </p:txBody>
          </p:sp>
          <p:sp>
            <p:nvSpPr>
              <p:cNvPr id="76" name="Freeform 7">
                <a:extLst>
                  <a:ext uri="{FF2B5EF4-FFF2-40B4-BE49-F238E27FC236}">
                    <a16:creationId xmlns:a16="http://schemas.microsoft.com/office/drawing/2014/main" id="{1A113FE7-D415-40D0-9A80-A83FC1467234}"/>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a typeface="Meiryo" panose="020B0604030504040204" pitchFamily="34" charset="-128"/>
                  <a:cs typeface="Meiryo" panose="020B0604030504040204" pitchFamily="34" charset="-128"/>
                </a:endParaRPr>
              </a:p>
            </p:txBody>
          </p:sp>
          <p:sp>
            <p:nvSpPr>
              <p:cNvPr id="77" name="Freeform 8">
                <a:extLst>
                  <a:ext uri="{FF2B5EF4-FFF2-40B4-BE49-F238E27FC236}">
                    <a16:creationId xmlns:a16="http://schemas.microsoft.com/office/drawing/2014/main" id="{0C8E9BFE-4F50-4DAB-8AD9-5B37EB4455B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a typeface="Meiryo" panose="020B0604030504040204" pitchFamily="34" charset="-128"/>
                  <a:cs typeface="Meiryo" panose="020B0604030504040204" pitchFamily="34" charset="-128"/>
                </a:endParaRPr>
              </a:p>
            </p:txBody>
          </p:sp>
          <p:sp>
            <p:nvSpPr>
              <p:cNvPr id="78" name="Freeform 9">
                <a:extLst>
                  <a:ext uri="{FF2B5EF4-FFF2-40B4-BE49-F238E27FC236}">
                    <a16:creationId xmlns:a16="http://schemas.microsoft.com/office/drawing/2014/main" id="{AA39C0F3-AD5B-488D-A26C-1BC87E81CAD5}"/>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a typeface="Meiryo" panose="020B0604030504040204" pitchFamily="34" charset="-128"/>
                  <a:cs typeface="Meiryo" panose="020B0604030504040204" pitchFamily="34" charset="-128"/>
                </a:endParaRPr>
              </a:p>
            </p:txBody>
          </p:sp>
        </p:grpSp>
      </p:grpSp>
      <p:grpSp>
        <p:nvGrpSpPr>
          <p:cNvPr id="79" name="Group 78">
            <a:extLst>
              <a:ext uri="{FF2B5EF4-FFF2-40B4-BE49-F238E27FC236}">
                <a16:creationId xmlns:a16="http://schemas.microsoft.com/office/drawing/2014/main" id="{1547FED9-18B2-40C7-93CD-7E1B22747362}"/>
              </a:ext>
            </a:extLst>
          </p:cNvPr>
          <p:cNvGrpSpPr/>
          <p:nvPr/>
        </p:nvGrpSpPr>
        <p:grpSpPr>
          <a:xfrm>
            <a:off x="8146890" y="3890151"/>
            <a:ext cx="827940" cy="827940"/>
            <a:chOff x="3373568" y="3912056"/>
            <a:chExt cx="827940" cy="827940"/>
          </a:xfrm>
        </p:grpSpPr>
        <p:sp>
          <p:nvSpPr>
            <p:cNvPr id="80" name="Oval 79">
              <a:extLst>
                <a:ext uri="{FF2B5EF4-FFF2-40B4-BE49-F238E27FC236}">
                  <a16:creationId xmlns:a16="http://schemas.microsoft.com/office/drawing/2014/main" id="{65B2C270-FD12-4E7E-BE0B-1CF7C606EE99}"/>
                </a:ext>
              </a:extLst>
            </p:cNvPr>
            <p:cNvSpPr/>
            <p:nvPr/>
          </p:nvSpPr>
          <p:spPr bwMode="auto">
            <a:xfrm>
              <a:off x="3373568" y="3912056"/>
              <a:ext cx="827940" cy="827940"/>
            </a:xfrm>
            <a:prstGeom prst="ellipse">
              <a:avLst/>
            </a:prstGeom>
            <a:solidFill>
              <a:srgbClr val="FFC000"/>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srgbClr val="1A1A1A"/>
                </a:solidFill>
                <a:effectLst/>
                <a:uLnTx/>
                <a:uFillTx/>
                <a:ea typeface="Meiryo" panose="020B0604030504040204" pitchFamily="34" charset="-128"/>
                <a:cs typeface="Meiryo" panose="020B0604030504040204" pitchFamily="34" charset="-128"/>
              </a:endParaRPr>
            </a:p>
          </p:txBody>
        </p:sp>
        <p:grpSp>
          <p:nvGrpSpPr>
            <p:cNvPr id="81" name="Group 12">
              <a:extLst>
                <a:ext uri="{FF2B5EF4-FFF2-40B4-BE49-F238E27FC236}">
                  <a16:creationId xmlns:a16="http://schemas.microsoft.com/office/drawing/2014/main" id="{0FDDCA7F-1872-45AB-B089-1846D412BBB7}"/>
                </a:ext>
              </a:extLst>
            </p:cNvPr>
            <p:cNvGrpSpPr>
              <a:grpSpLocks noChangeAspect="1"/>
            </p:cNvGrpSpPr>
            <p:nvPr/>
          </p:nvGrpSpPr>
          <p:grpSpPr bwMode="auto">
            <a:xfrm>
              <a:off x="3561380" y="4154217"/>
              <a:ext cx="452317" cy="343618"/>
              <a:chOff x="4543" y="2176"/>
              <a:chExt cx="258" cy="196"/>
            </a:xfrm>
            <a:solidFill>
              <a:srgbClr val="3C3C41"/>
            </a:solidFill>
          </p:grpSpPr>
          <p:sp>
            <p:nvSpPr>
              <p:cNvPr id="82" name="Freeform 13">
                <a:extLst>
                  <a:ext uri="{FF2B5EF4-FFF2-40B4-BE49-F238E27FC236}">
                    <a16:creationId xmlns:a16="http://schemas.microsoft.com/office/drawing/2014/main" id="{AC637574-3C82-4BD6-95AE-FDF635F1F68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a typeface="Meiryo" panose="020B0604030504040204" pitchFamily="34" charset="-128"/>
                  <a:cs typeface="Meiryo" panose="020B0604030504040204" pitchFamily="34" charset="-128"/>
                </a:endParaRPr>
              </a:p>
            </p:txBody>
          </p:sp>
          <p:sp>
            <p:nvSpPr>
              <p:cNvPr id="83" name="Freeform 14">
                <a:extLst>
                  <a:ext uri="{FF2B5EF4-FFF2-40B4-BE49-F238E27FC236}">
                    <a16:creationId xmlns:a16="http://schemas.microsoft.com/office/drawing/2014/main" id="{F6A73E0F-16E3-4353-A511-ABDF0B7EF01A}"/>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a typeface="Meiryo" panose="020B0604030504040204" pitchFamily="34" charset="-128"/>
                  <a:cs typeface="Meiryo" panose="020B0604030504040204" pitchFamily="34" charset="-128"/>
                </a:endParaRPr>
              </a:p>
            </p:txBody>
          </p:sp>
          <p:sp>
            <p:nvSpPr>
              <p:cNvPr id="84" name="Freeform 15">
                <a:extLst>
                  <a:ext uri="{FF2B5EF4-FFF2-40B4-BE49-F238E27FC236}">
                    <a16:creationId xmlns:a16="http://schemas.microsoft.com/office/drawing/2014/main" id="{D2F2A67F-D9AE-4E5A-A219-93926BC1EC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a typeface="Meiryo" panose="020B0604030504040204" pitchFamily="34" charset="-128"/>
                  <a:cs typeface="Meiryo" panose="020B0604030504040204" pitchFamily="34" charset="-128"/>
                </a:endParaRPr>
              </a:p>
            </p:txBody>
          </p:sp>
          <p:sp>
            <p:nvSpPr>
              <p:cNvPr id="85" name="Freeform 16">
                <a:extLst>
                  <a:ext uri="{FF2B5EF4-FFF2-40B4-BE49-F238E27FC236}">
                    <a16:creationId xmlns:a16="http://schemas.microsoft.com/office/drawing/2014/main" id="{07C703C8-4C1B-4681-9463-45C7C221E749}"/>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a typeface="Meiryo" panose="020B0604030504040204" pitchFamily="34" charset="-128"/>
                  <a:cs typeface="Meiryo" panose="020B0604030504040204" pitchFamily="34" charset="-128"/>
                </a:endParaRPr>
              </a:p>
            </p:txBody>
          </p:sp>
          <p:sp>
            <p:nvSpPr>
              <p:cNvPr id="86" name="Freeform 17">
                <a:extLst>
                  <a:ext uri="{FF2B5EF4-FFF2-40B4-BE49-F238E27FC236}">
                    <a16:creationId xmlns:a16="http://schemas.microsoft.com/office/drawing/2014/main" id="{B54C18B8-3BDC-4BB2-9BCB-F7ED7DDB1718}"/>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a typeface="Meiryo" panose="020B0604030504040204" pitchFamily="34" charset="-128"/>
                  <a:cs typeface="Meiryo" panose="020B0604030504040204" pitchFamily="34" charset="-128"/>
                </a:endParaRPr>
              </a:p>
            </p:txBody>
          </p:sp>
        </p:grpSp>
      </p:grpSp>
      <p:grpSp>
        <p:nvGrpSpPr>
          <p:cNvPr id="87" name="Group 86">
            <a:extLst>
              <a:ext uri="{FF2B5EF4-FFF2-40B4-BE49-F238E27FC236}">
                <a16:creationId xmlns:a16="http://schemas.microsoft.com/office/drawing/2014/main" id="{BA838B57-4402-41A3-9422-3FEE2A627C27}"/>
              </a:ext>
            </a:extLst>
          </p:cNvPr>
          <p:cNvGrpSpPr/>
          <p:nvPr/>
        </p:nvGrpSpPr>
        <p:grpSpPr>
          <a:xfrm>
            <a:off x="5665929" y="3890151"/>
            <a:ext cx="827940" cy="827940"/>
            <a:chOff x="8334662" y="3912056"/>
            <a:chExt cx="827940" cy="827940"/>
          </a:xfrm>
        </p:grpSpPr>
        <p:sp>
          <p:nvSpPr>
            <p:cNvPr id="88" name="Oval 87">
              <a:extLst>
                <a:ext uri="{FF2B5EF4-FFF2-40B4-BE49-F238E27FC236}">
                  <a16:creationId xmlns:a16="http://schemas.microsoft.com/office/drawing/2014/main" id="{0EE86FAA-199A-412D-858A-0BB7D1BEE287}"/>
                </a:ext>
              </a:extLst>
            </p:cNvPr>
            <p:cNvSpPr/>
            <p:nvPr/>
          </p:nvSpPr>
          <p:spPr bwMode="auto">
            <a:xfrm>
              <a:off x="8334662" y="3912056"/>
              <a:ext cx="827940" cy="827940"/>
            </a:xfrm>
            <a:prstGeom prst="ellipse">
              <a:avLst/>
            </a:prstGeom>
            <a:solidFill>
              <a:srgbClr val="287EFF"/>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srgbClr val="1A1A1A"/>
                </a:solidFill>
                <a:effectLst/>
                <a:uLnTx/>
                <a:uFillTx/>
                <a:ea typeface="Meiryo" panose="020B0604030504040204" pitchFamily="34" charset="-128"/>
                <a:cs typeface="Meiryo" panose="020B0604030504040204" pitchFamily="34" charset="-128"/>
              </a:endParaRPr>
            </a:p>
          </p:txBody>
        </p:sp>
        <p:sp>
          <p:nvSpPr>
            <p:cNvPr id="89" name="Freeform 5">
              <a:extLst>
                <a:ext uri="{FF2B5EF4-FFF2-40B4-BE49-F238E27FC236}">
                  <a16:creationId xmlns:a16="http://schemas.microsoft.com/office/drawing/2014/main" id="{EA862663-4743-4093-9F86-176B0D375521}"/>
                </a:ext>
              </a:extLst>
            </p:cNvPr>
            <p:cNvSpPr>
              <a:spLocks/>
            </p:cNvSpPr>
            <p:nvPr/>
          </p:nvSpPr>
          <p:spPr bwMode="auto">
            <a:xfrm>
              <a:off x="8518084" y="4174248"/>
              <a:ext cx="461097" cy="303556"/>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ea typeface="Meiryo" panose="020B0604030504040204" pitchFamily="34" charset="-128"/>
                <a:cs typeface="Meiryo" panose="020B0604030504040204" pitchFamily="34" charset="-128"/>
              </a:endParaRPr>
            </a:p>
          </p:txBody>
        </p:sp>
        <p:sp>
          <p:nvSpPr>
            <p:cNvPr id="90" name="Freeform 6">
              <a:extLst>
                <a:ext uri="{FF2B5EF4-FFF2-40B4-BE49-F238E27FC236}">
                  <a16:creationId xmlns:a16="http://schemas.microsoft.com/office/drawing/2014/main" id="{76EB6253-94CF-47D3-828B-35988B230064}"/>
                </a:ext>
              </a:extLst>
            </p:cNvPr>
            <p:cNvSpPr>
              <a:spLocks noEditPoints="1"/>
            </p:cNvSpPr>
            <p:nvPr/>
          </p:nvSpPr>
          <p:spPr bwMode="auto">
            <a:xfrm>
              <a:off x="8518084" y="4188635"/>
              <a:ext cx="352477" cy="2747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ea typeface="Meiryo" panose="020B0604030504040204" pitchFamily="34" charset="-128"/>
                <a:cs typeface="Meiryo" panose="020B0604030504040204" pitchFamily="34" charset="-128"/>
              </a:endParaRPr>
            </a:p>
          </p:txBody>
        </p:sp>
      </p:grpSp>
    </p:spTree>
    <p:extLst>
      <p:ext uri="{BB962C8B-B14F-4D97-AF65-F5344CB8AC3E}">
        <p14:creationId xmlns:p14="http://schemas.microsoft.com/office/powerpoint/2010/main" val="172432889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ja-jp" b="1" dirty="0">
                <a:ea typeface="Meiryo" panose="020B0604030504040204" pitchFamily="34" charset="-128"/>
                <a:cs typeface="Meiryo" panose="020B0604030504040204" pitchFamily="34" charset="-128"/>
              </a:rPr>
              <a:t>Power Platform の概要</a:t>
            </a:r>
          </a:p>
        </p:txBody>
      </p:sp>
      <p:pic>
        <p:nvPicPr>
          <p:cNvPr id="3" name="Picture 2">
            <a:extLst>
              <a:ext uri="{FF2B5EF4-FFF2-40B4-BE49-F238E27FC236}">
                <a16:creationId xmlns:a16="http://schemas.microsoft.com/office/drawing/2014/main" id="{76D3C955-836B-496A-80AF-0650BECC4F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96246" y="1547138"/>
            <a:ext cx="9597004" cy="5137380"/>
          </a:xfrm>
          <a:prstGeom prst="rect">
            <a:avLst/>
          </a:prstGeom>
        </p:spPr>
      </p:pic>
    </p:spTree>
    <p:custDataLst>
      <p:tags r:id="rId1"/>
    </p:custDataLst>
    <p:extLst>
      <p:ext uri="{BB962C8B-B14F-4D97-AF65-F5344CB8AC3E}">
        <p14:creationId xmlns:p14="http://schemas.microsoft.com/office/powerpoint/2010/main" val="426748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9544" y="3601570"/>
            <a:ext cx="9144000" cy="553998"/>
          </a:xfrm>
        </p:spPr>
        <p:txBody>
          <a:bodyPr/>
          <a:lstStyle/>
          <a:p>
            <a:r>
              <a:rPr lang="ja-jp" dirty="0"/>
              <a:t>Power Apps </a:t>
            </a:r>
            <a:r>
              <a:rPr lang="ja-jp" b="1" dirty="0">
                <a:latin typeface="Meiryo" panose="020B0604030504040204" pitchFamily="34" charset="-128"/>
                <a:ea typeface="Meiryo" panose="020B0604030504040204" pitchFamily="34" charset="-128"/>
                <a:cs typeface="Meiryo" panose="020B0604030504040204" pitchFamily="34" charset="-128"/>
              </a:rPr>
              <a:t>の概要</a:t>
            </a:r>
            <a:endParaRPr lang="en-US" b="1" dirty="0">
              <a:latin typeface="Meiryo" panose="020B0604030504040204" pitchFamily="34" charset="-128"/>
              <a:ea typeface="Meiryo" panose="020B0604030504040204" pitchFamily="34" charset="-128"/>
              <a:cs typeface="Meiryo" panose="020B0604030504040204" pitchFamily="34" charset="-128"/>
            </a:endParaRPr>
          </a:p>
        </p:txBody>
      </p:sp>
    </p:spTree>
    <p:custDataLst>
      <p:tags r:id="rId1"/>
    </p:custDataLst>
    <p:extLst>
      <p:ext uri="{BB962C8B-B14F-4D97-AF65-F5344CB8AC3E}">
        <p14:creationId xmlns:p14="http://schemas.microsoft.com/office/powerpoint/2010/main" val="346354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ja-jp" b="1" dirty="0">
                <a:ea typeface="Meiryo" panose="020B0604030504040204" pitchFamily="34" charset="-128"/>
                <a:cs typeface="Meiryo" panose="020B0604030504040204" pitchFamily="34" charset="-128"/>
              </a:rPr>
              <a:t>Power Apps の概要</a:t>
            </a:r>
            <a:endParaRPr lang="en-US" b="1" dirty="0">
              <a:ea typeface="Meiryo" panose="020B0604030504040204" pitchFamily="34" charset="-128"/>
              <a:cs typeface="Meiryo" panose="020B0604030504040204" pitchFamily="34" charset="-128"/>
            </a:endParaRPr>
          </a:p>
        </p:txBody>
      </p:sp>
      <p:sp>
        <p:nvSpPr>
          <p:cNvPr id="6" name="Text Placeholder 5"/>
          <p:cNvSpPr>
            <a:spLocks noGrp="1"/>
          </p:cNvSpPr>
          <p:nvPr>
            <p:ph type="body" sz="quarter" idx="10"/>
          </p:nvPr>
        </p:nvSpPr>
        <p:spPr>
          <a:xfrm>
            <a:off x="592992" y="3888909"/>
            <a:ext cx="11018520" cy="2609945"/>
          </a:xfrm>
        </p:spPr>
        <p:txBody>
          <a:bodyPr/>
          <a:lstStyle/>
          <a:p>
            <a:pPr marL="0" indent="0">
              <a:buNone/>
            </a:pPr>
            <a:r>
              <a:rPr lang="ja-jp" dirty="0">
                <a:ea typeface="Meiryo" panose="020B0604030504040204" pitchFamily="34" charset="-128"/>
                <a:cs typeface="Meiryo" panose="020B0604030504040204" pitchFamily="34" charset="-128"/>
              </a:rPr>
              <a:t>PowerAppsには、以下の 3 つのタイプがあります。</a:t>
            </a:r>
          </a:p>
          <a:p>
            <a:pPr marL="0" indent="0">
              <a:buNone/>
            </a:pPr>
            <a:endParaRPr lang="en-US" sz="1000" dirty="0">
              <a:ea typeface="Meiryo" panose="020B0604030504040204" pitchFamily="34" charset="-128"/>
              <a:cs typeface="Meiryo" panose="020B0604030504040204" pitchFamily="34" charset="-128"/>
            </a:endParaRPr>
          </a:p>
          <a:p>
            <a:pPr lvl="1"/>
            <a:r>
              <a:rPr lang="ja-jp" sz="2400" dirty="0">
                <a:ea typeface="Meiryo" panose="020B0604030504040204" pitchFamily="34" charset="-128"/>
                <a:cs typeface="Meiryo" panose="020B0604030504040204" pitchFamily="34" charset="-128"/>
              </a:rPr>
              <a:t>キャンバス アプリ</a:t>
            </a:r>
          </a:p>
          <a:p>
            <a:pPr lvl="1"/>
            <a:r>
              <a:rPr lang="ja-jp" sz="2400" dirty="0">
                <a:ea typeface="Meiryo" panose="020B0604030504040204" pitchFamily="34" charset="-128"/>
                <a:cs typeface="Meiryo" panose="020B0604030504040204" pitchFamily="34" charset="-128"/>
              </a:rPr>
              <a:t>モデル駆動型アプリ</a:t>
            </a:r>
          </a:p>
          <a:p>
            <a:pPr lvl="1"/>
            <a:r>
              <a:rPr lang="ja-jp" sz="2400" dirty="0">
                <a:ea typeface="Meiryo" panose="020B0604030504040204" pitchFamily="34" charset="-128"/>
                <a:cs typeface="Meiryo" panose="020B0604030504040204" pitchFamily="34" charset="-128"/>
              </a:rPr>
              <a:t>ポータル</a:t>
            </a:r>
          </a:p>
          <a:p>
            <a:pPr marL="228600" lvl="1" indent="0">
              <a:buNone/>
            </a:pPr>
            <a:endParaRPr lang="en-US" sz="1200" dirty="0">
              <a:ea typeface="Meiryo" panose="020B0604030504040204" pitchFamily="34" charset="-128"/>
              <a:cs typeface="Meiryo" panose="020B0604030504040204" pitchFamily="34" charset="-128"/>
            </a:endParaRPr>
          </a:p>
          <a:p>
            <a:pPr marL="228600" lvl="1" indent="0">
              <a:buNone/>
            </a:pPr>
            <a:r>
              <a:rPr lang="ja-jp" sz="2400" dirty="0">
                <a:ea typeface="Meiryo" panose="020B0604030504040204" pitchFamily="34" charset="-128"/>
                <a:cs typeface="Meiryo" panose="020B0604030504040204" pitchFamily="34" charset="-128"/>
              </a:rPr>
              <a:t>このレッスンでは、キャンバス アプリの作成について説明します。</a:t>
            </a:r>
          </a:p>
        </p:txBody>
      </p:sp>
      <p:sp>
        <p:nvSpPr>
          <p:cNvPr id="2" name="TextBox 1">
            <a:extLst>
              <a:ext uri="{FF2B5EF4-FFF2-40B4-BE49-F238E27FC236}">
                <a16:creationId xmlns:a16="http://schemas.microsoft.com/office/drawing/2014/main" id="{CB4154EC-6DC9-4316-8E23-4E000E063B5A}"/>
              </a:ext>
            </a:extLst>
          </p:cNvPr>
          <p:cNvSpPr txBox="1"/>
          <p:nvPr/>
        </p:nvSpPr>
        <p:spPr>
          <a:xfrm>
            <a:off x="4786604" y="1343608"/>
            <a:ext cx="5868955" cy="2154436"/>
          </a:xfrm>
          <a:prstGeom prst="rect">
            <a:avLst/>
          </a:prstGeom>
          <a:noFill/>
        </p:spPr>
        <p:txBody>
          <a:bodyPr wrap="square" lIns="0" tIns="0" rIns="0" bIns="0" rtlCol="0">
            <a:spAutoFit/>
          </a:bodyPr>
          <a:lstStyle/>
          <a:p>
            <a:r>
              <a:rPr lang="ja-jp" sz="2800" dirty="0">
                <a:ea typeface="Meiryo" panose="020B0604030504040204" pitchFamily="34" charset="-128"/>
                <a:cs typeface="Meiryo" panose="020B0604030504040204" pitchFamily="34" charset="-128"/>
              </a:rPr>
              <a:t>Microsoft PowerApps は、ブラウザーやスマートフォン、タブレット上で動作するビジネス アプリケーションを構築するためのサービスで、コードを記述する必要はありません。</a:t>
            </a:r>
            <a:endParaRPr lang="en-US" sz="2800" dirty="0">
              <a:gradFill>
                <a:gsLst>
                  <a:gs pos="2917">
                    <a:schemeClr val="tx1"/>
                  </a:gs>
                  <a:gs pos="30000">
                    <a:schemeClr val="tx1"/>
                  </a:gs>
                </a:gsLst>
                <a:lin ang="5400000" scaled="0"/>
              </a:gradFill>
              <a:ea typeface="Meiryo" panose="020B0604030504040204" pitchFamily="34" charset="-128"/>
              <a:cs typeface="Meiryo" panose="020B0604030504040204" pitchFamily="34" charset="-128"/>
            </a:endParaRPr>
          </a:p>
        </p:txBody>
      </p:sp>
      <p:pic>
        <p:nvPicPr>
          <p:cNvPr id="4" name="Picture 3">
            <a:extLst>
              <a:ext uri="{FF2B5EF4-FFF2-40B4-BE49-F238E27FC236}">
                <a16:creationId xmlns:a16="http://schemas.microsoft.com/office/drawing/2014/main" id="{D9D43B2C-829F-49C4-9CC9-FEEF297EA27A}"/>
              </a:ext>
            </a:extLst>
          </p:cNvPr>
          <p:cNvPicPr>
            <a:picLocks noChangeAspect="1"/>
          </p:cNvPicPr>
          <p:nvPr/>
        </p:nvPicPr>
        <p:blipFill>
          <a:blip r:embed="rId4"/>
          <a:stretch>
            <a:fillRect/>
          </a:stretch>
        </p:blipFill>
        <p:spPr>
          <a:xfrm>
            <a:off x="410550" y="225490"/>
            <a:ext cx="3813114" cy="4167271"/>
          </a:xfrm>
          <a:prstGeom prst="rect">
            <a:avLst/>
          </a:prstGeom>
        </p:spPr>
      </p:pic>
    </p:spTree>
    <p:custDataLst>
      <p:tags r:id="rId1"/>
    </p:custDataLst>
    <p:extLst>
      <p:ext uri="{BB962C8B-B14F-4D97-AF65-F5344CB8AC3E}">
        <p14:creationId xmlns:p14="http://schemas.microsoft.com/office/powerpoint/2010/main" val="265748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ja-jp" b="1" dirty="0">
                <a:ea typeface="Meiryo" panose="020B0604030504040204" pitchFamily="34" charset="-128"/>
                <a:cs typeface="Meiryo" panose="020B0604030504040204" pitchFamily="34" charset="-128"/>
              </a:rPr>
              <a:t>Power Apps の データへの接続</a:t>
            </a:r>
          </a:p>
        </p:txBody>
      </p:sp>
      <p:sp>
        <p:nvSpPr>
          <p:cNvPr id="6" name="Text Placeholder 5"/>
          <p:cNvSpPr>
            <a:spLocks noGrp="1"/>
          </p:cNvSpPr>
          <p:nvPr>
            <p:ph type="body" sz="quarter" idx="10"/>
          </p:nvPr>
        </p:nvSpPr>
        <p:spPr>
          <a:xfrm>
            <a:off x="592992" y="1444289"/>
            <a:ext cx="11018520" cy="3250121"/>
          </a:xfrm>
        </p:spPr>
        <p:txBody>
          <a:bodyPr>
            <a:normAutofit/>
          </a:bodyPr>
          <a:lstStyle/>
          <a:p>
            <a:r>
              <a:rPr lang="ja-jp" sz="1600" dirty="0">
                <a:ea typeface="Meiryo" panose="020B0604030504040204" pitchFamily="34" charset="-128"/>
                <a:cs typeface="Meiryo" panose="020B0604030504040204" pitchFamily="34" charset="-128"/>
              </a:rPr>
              <a:t>コネクタは、データソースから Power App (または Power Automate のワークフロー) へのブリッジとして機能するため、情報をあちこちに転送することができます。</a:t>
            </a:r>
          </a:p>
          <a:p>
            <a:endParaRPr lang="en-US" sz="800" dirty="0">
              <a:ea typeface="Meiryo" panose="020B0604030504040204" pitchFamily="34" charset="-128"/>
              <a:cs typeface="Meiryo" panose="020B0604030504040204" pitchFamily="34" charset="-128"/>
            </a:endParaRPr>
          </a:p>
          <a:p>
            <a:pPr lvl="1"/>
            <a:r>
              <a:rPr lang="ja-jp" sz="1600" dirty="0">
                <a:ea typeface="Meiryo" panose="020B0604030504040204" pitchFamily="34" charset="-128"/>
                <a:cs typeface="Meiryo" panose="020B0604030504040204" pitchFamily="34" charset="-128"/>
              </a:rPr>
              <a:t>Power Apps は、SharePoint、SQL Server、Office 365、Salesforce、Twitter などの人気のあるサービスとオンプレミスのデータ ソースに対して、275 以上のコネクタをサポートしています。</a:t>
            </a:r>
          </a:p>
          <a:p>
            <a:endParaRPr lang="en-US" sz="800" dirty="0">
              <a:ea typeface="Meiryo" panose="020B0604030504040204" pitchFamily="34" charset="-128"/>
              <a:cs typeface="Meiryo" panose="020B0604030504040204" pitchFamily="34" charset="-128"/>
            </a:endParaRPr>
          </a:p>
          <a:p>
            <a:r>
              <a:rPr lang="ja-jp" sz="1600" dirty="0">
                <a:ea typeface="Meiryo" panose="020B0604030504040204" pitchFamily="34" charset="-128"/>
                <a:cs typeface="Meiryo" panose="020B0604030504040204" pitchFamily="34" charset="-128"/>
              </a:rPr>
              <a:t>オンプレミスの SharePoint サービスなどのオンプレミスのデータ ソースへの接続には、オンプレミスのデータ ゲートウェイを使用する必要があります。</a:t>
            </a:r>
          </a:p>
          <a:p>
            <a:endParaRPr lang="en-US" sz="800" dirty="0">
              <a:ea typeface="Meiryo" panose="020B0604030504040204" pitchFamily="34" charset="-128"/>
              <a:cs typeface="Meiryo" panose="020B0604030504040204" pitchFamily="34" charset="-128"/>
            </a:endParaRPr>
          </a:p>
          <a:p>
            <a:r>
              <a:rPr lang="ja-jp" sz="1600" dirty="0">
                <a:ea typeface="Meiryo" panose="020B0604030504040204" pitchFamily="34" charset="-128"/>
                <a:cs typeface="Meiryo" panose="020B0604030504040204" pitchFamily="34" charset="-128"/>
              </a:rPr>
              <a:t>アプリやワークフローによってデータソースへの接続が作成され場合、通常、コネクタに何らかの形の認証が必要です。</a:t>
            </a:r>
          </a:p>
          <a:p>
            <a:endParaRPr lang="en-US" sz="800" dirty="0">
              <a:ea typeface="Meiryo" panose="020B0604030504040204" pitchFamily="34" charset="-128"/>
              <a:cs typeface="Meiryo" panose="020B0604030504040204" pitchFamily="34" charset="-128"/>
            </a:endParaRPr>
          </a:p>
          <a:p>
            <a:r>
              <a:rPr lang="ja-jp" sz="1600" dirty="0">
                <a:ea typeface="Meiryo" panose="020B0604030504040204" pitchFamily="34" charset="-128"/>
                <a:cs typeface="Meiryo" panose="020B0604030504040204" pitchFamily="34" charset="-128"/>
              </a:rPr>
              <a:t>Common DataService は、ビジネス アプリケーションで使用されるデータを安全に保存および管理できるデータ ソースの一種です。</a:t>
            </a:r>
          </a:p>
        </p:txBody>
      </p:sp>
      <p:pic>
        <p:nvPicPr>
          <p:cNvPr id="4" name="Picture 3">
            <a:extLst>
              <a:ext uri="{FF2B5EF4-FFF2-40B4-BE49-F238E27FC236}">
                <a16:creationId xmlns:a16="http://schemas.microsoft.com/office/drawing/2014/main" id="{32B0BC95-25BD-4AC0-9942-AA460C36CFD4}"/>
              </a:ext>
            </a:extLst>
          </p:cNvPr>
          <p:cNvPicPr/>
          <p:nvPr/>
        </p:nvPicPr>
        <p:blipFill>
          <a:blip r:embed="rId4">
            <a:extLst>
              <a:ext uri="{28A0092B-C50C-407E-A947-70E740481C1C}">
                <a14:useLocalDpi xmlns:a14="http://schemas.microsoft.com/office/drawing/2010/main" val="0"/>
              </a:ext>
            </a:extLst>
          </a:blip>
          <a:srcRect/>
          <a:stretch/>
        </p:blipFill>
        <p:spPr>
          <a:xfrm>
            <a:off x="3056804" y="4597599"/>
            <a:ext cx="4796656" cy="2134511"/>
          </a:xfrm>
          <a:prstGeom prst="rect">
            <a:avLst/>
          </a:prstGeom>
        </p:spPr>
      </p:pic>
    </p:spTree>
    <p:custDataLst>
      <p:tags r:id="rId1"/>
    </p:custDataLst>
    <p:extLst>
      <p:ext uri="{BB962C8B-B14F-4D97-AF65-F5344CB8AC3E}">
        <p14:creationId xmlns:p14="http://schemas.microsoft.com/office/powerpoint/2010/main" val="299584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5217" y="264431"/>
            <a:ext cx="11018520" cy="553998"/>
          </a:xfrm>
        </p:spPr>
        <p:txBody>
          <a:bodyPr>
            <a:normAutofit/>
          </a:bodyPr>
          <a:lstStyle/>
          <a:p>
            <a:r>
              <a:rPr lang="ja-jp" b="1" dirty="0">
                <a:ea typeface="Meiryo" panose="020B0604030504040204" pitchFamily="34" charset="-128"/>
                <a:cs typeface="Meiryo" panose="020B0604030504040204" pitchFamily="34" charset="-128"/>
              </a:rPr>
              <a:t>キャンバス Power App の作成</a:t>
            </a:r>
          </a:p>
        </p:txBody>
      </p:sp>
      <p:sp>
        <p:nvSpPr>
          <p:cNvPr id="6" name="Text Placeholder 5"/>
          <p:cNvSpPr>
            <a:spLocks noGrp="1"/>
          </p:cNvSpPr>
          <p:nvPr>
            <p:ph type="body" sz="quarter" idx="10"/>
          </p:nvPr>
        </p:nvSpPr>
        <p:spPr>
          <a:xfrm>
            <a:off x="585217" y="1019990"/>
            <a:ext cx="11018520" cy="5810822"/>
          </a:xfrm>
        </p:spPr>
        <p:txBody>
          <a:bodyPr/>
          <a:lstStyle/>
          <a:p>
            <a:r>
              <a:rPr lang="ja-jp" sz="1600" dirty="0">
                <a:ea typeface="Meiryo" panose="020B0604030504040204" pitchFamily="34" charset="-128"/>
                <a:cs typeface="Meiryo" panose="020B0604030504040204" pitchFamily="34" charset="-128"/>
              </a:rPr>
              <a:t>キャンバス Power App の作成を開始するには、次の 3 つの方法があります。</a:t>
            </a:r>
          </a:p>
          <a:p>
            <a:r>
              <a:rPr lang="ja-jp" sz="1600" dirty="0">
                <a:ea typeface="Meiryo" panose="020B0604030504040204" pitchFamily="34" charset="-128"/>
                <a:cs typeface="Meiryo" panose="020B0604030504040204" pitchFamily="34" charset="-128"/>
              </a:rPr>
              <a:t>空白から開始する</a:t>
            </a:r>
          </a:p>
          <a:p>
            <a:r>
              <a:rPr lang="ja-jp" sz="1600" dirty="0">
                <a:ea typeface="Meiryo" panose="020B0604030504040204" pitchFamily="34" charset="-128"/>
                <a:cs typeface="Meiryo" panose="020B0604030504040204" pitchFamily="34" charset="-128"/>
              </a:rPr>
              <a:t>テンプレートから開始する</a:t>
            </a:r>
          </a:p>
          <a:p>
            <a:r>
              <a:rPr lang="ja-jp" sz="1600" dirty="0">
                <a:ea typeface="Meiryo" panose="020B0604030504040204" pitchFamily="34" charset="-128"/>
                <a:cs typeface="Meiryo" panose="020B0604030504040204" pitchFamily="34" charset="-128"/>
              </a:rPr>
              <a:t>データから開始する</a:t>
            </a:r>
          </a:p>
          <a:p>
            <a:endParaRPr lang="en-US" sz="1600" dirty="0">
              <a:ea typeface="Meiryo" panose="020B0604030504040204" pitchFamily="34" charset="-128"/>
              <a:cs typeface="Meiryo" panose="020B0604030504040204" pitchFamily="34" charset="-128"/>
            </a:endParaRPr>
          </a:p>
          <a:p>
            <a:r>
              <a:rPr lang="ja-jp" sz="1600" dirty="0">
                <a:ea typeface="Meiryo" panose="020B0604030504040204" pitchFamily="34" charset="-128"/>
                <a:cs typeface="Meiryo" panose="020B0604030504040204" pitchFamily="34" charset="-128"/>
              </a:rPr>
              <a:t>空白のキャンバスから開始する場合、アプリの作成者は、コネクタを使用して (たとえば、SharePoint コネクタを使用して) データ ソースに接続するか、目的の CDS エンティティを選択することによって、データ ソースをアプリに追加できます。</a:t>
            </a:r>
          </a:p>
          <a:p>
            <a:r>
              <a:rPr lang="ja-jp" sz="1600" dirty="0">
                <a:ea typeface="Meiryo" panose="020B0604030504040204" pitchFamily="34" charset="-128"/>
                <a:cs typeface="Meiryo" panose="020B0604030504040204" pitchFamily="34" charset="-128"/>
              </a:rPr>
              <a:t>コントロールは、アプリケーションのユーザー インターフェイス要素であり、外観と動作にそのプロパティを構成することができます。アプリの作成者は、コントロールを追加することでキャンバス アプリを構築します。コントロールは、データ ソースに関連付けることができます。</a:t>
            </a:r>
          </a:p>
          <a:p>
            <a:endParaRPr lang="en-US" sz="1600" dirty="0">
              <a:ea typeface="Meiryo" panose="020B0604030504040204" pitchFamily="34" charset="-128"/>
              <a:cs typeface="Meiryo" panose="020B0604030504040204" pitchFamily="34" charset="-128"/>
            </a:endParaRPr>
          </a:p>
          <a:p>
            <a:r>
              <a:rPr lang="ja-jp" sz="1600" dirty="0">
                <a:ea typeface="Meiryo" panose="020B0604030504040204" pitchFamily="34" charset="-128"/>
                <a:cs typeface="Meiryo" panose="020B0604030504040204" pitchFamily="34" charset="-128"/>
              </a:rPr>
              <a:t>キャンバス アプリへの変更を保存すると、アプリの作成者とアプリを編集する権限を持つ他のすべてのユーザーに対してのみ、自動的に公開されます。</a:t>
            </a:r>
          </a:p>
          <a:p>
            <a:endParaRPr lang="en-US" sz="1600" dirty="0">
              <a:ea typeface="Meiryo" panose="020B0604030504040204" pitchFamily="34" charset="-128"/>
              <a:cs typeface="Meiryo" panose="020B0604030504040204" pitchFamily="34" charset="-128"/>
            </a:endParaRPr>
          </a:p>
          <a:p>
            <a:r>
              <a:rPr lang="ja-jp" sz="1600" dirty="0">
                <a:ea typeface="Meiryo" panose="020B0604030504040204" pitchFamily="34" charset="-128"/>
                <a:cs typeface="Meiryo" panose="020B0604030504040204" pitchFamily="34" charset="-128"/>
              </a:rPr>
              <a:t>アプリの作成者は、変更を完了したら、その変更を明示的に公開し、アプリを共有しているすべてのユーザーがその変更を利用できるようにする必要があります。</a:t>
            </a:r>
          </a:p>
          <a:p>
            <a:endParaRPr lang="en-US" sz="1600" dirty="0">
              <a:ea typeface="Meiryo" panose="020B0604030504040204" pitchFamily="34" charset="-128"/>
              <a:cs typeface="Meiryo" panose="020B0604030504040204" pitchFamily="34" charset="-128"/>
            </a:endParaRPr>
          </a:p>
          <a:p>
            <a:r>
              <a:rPr lang="ja-jp" sz="1600" dirty="0">
                <a:ea typeface="Meiryo" panose="020B0604030504040204" pitchFamily="34" charset="-128"/>
                <a:cs typeface="Meiryo" panose="020B0604030504040204" pitchFamily="34" charset="-128"/>
              </a:rPr>
              <a:t>アプリが公開されると、アプリの作成者は、組織内のどのユーザーがアプリを実行できるか、どのユーザーがアプリを変更して再共有できるかを指定することができます。</a:t>
            </a:r>
          </a:p>
          <a:p>
            <a:endParaRPr lang="en-US" sz="1600" dirty="0">
              <a:ea typeface="Meiryo" panose="020B0604030504040204" pitchFamily="34" charset="-128"/>
              <a:cs typeface="Meiryo" panose="020B0604030504040204" pitchFamily="34" charset="-128"/>
            </a:endParaRPr>
          </a:p>
        </p:txBody>
      </p:sp>
    </p:spTree>
    <p:custDataLst>
      <p:tags r:id="rId1"/>
    </p:custDataLst>
    <p:extLst>
      <p:ext uri="{BB962C8B-B14F-4D97-AF65-F5344CB8AC3E}">
        <p14:creationId xmlns:p14="http://schemas.microsoft.com/office/powerpoint/2010/main" val="420668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ja-jp" b="1" dirty="0">
                <a:ea typeface="Meiryo" panose="020B0604030504040204" pitchFamily="34" charset="-128"/>
                <a:cs typeface="Meiryo" panose="020B0604030504040204" pitchFamily="34" charset="-128"/>
              </a:rPr>
              <a:t>Power App の実行</a:t>
            </a:r>
          </a:p>
        </p:txBody>
      </p:sp>
      <p:sp>
        <p:nvSpPr>
          <p:cNvPr id="6" name="Text Placeholder 5"/>
          <p:cNvSpPr>
            <a:spLocks noGrp="1"/>
          </p:cNvSpPr>
          <p:nvPr>
            <p:ph type="body" sz="quarter" idx="10"/>
          </p:nvPr>
        </p:nvSpPr>
        <p:spPr>
          <a:xfrm>
            <a:off x="592992" y="1267642"/>
            <a:ext cx="11018520" cy="5269135"/>
          </a:xfrm>
        </p:spPr>
        <p:txBody>
          <a:bodyPr/>
          <a:lstStyle/>
          <a:p>
            <a:r>
              <a:rPr lang="ja-jp" sz="2400" dirty="0">
                <a:ea typeface="Meiryo" panose="020B0604030504040204" pitchFamily="34" charset="-128"/>
                <a:cs typeface="Meiryo" panose="020B0604030504040204" pitchFamily="34" charset="-128"/>
              </a:rPr>
              <a:t>Power App を実行するプロセスは、アプリの種類によって異なります。</a:t>
            </a:r>
          </a:p>
          <a:p>
            <a:endParaRPr lang="en-US" sz="1000" dirty="0">
              <a:ea typeface="Meiryo" panose="020B0604030504040204" pitchFamily="34" charset="-128"/>
              <a:cs typeface="Meiryo" panose="020B0604030504040204" pitchFamily="34" charset="-128"/>
            </a:endParaRPr>
          </a:p>
          <a:p>
            <a:r>
              <a:rPr lang="ja-jp" sz="2400" dirty="0">
                <a:ea typeface="Meiryo" panose="020B0604030504040204" pitchFamily="34" charset="-128"/>
                <a:cs typeface="Meiryo" panose="020B0604030504040204" pitchFamily="34" charset="-128"/>
              </a:rPr>
              <a:t>キャンバス アプリは、モバイル デバイス、SharePoint Online、および Microsoft Teams で実行できます。</a:t>
            </a:r>
          </a:p>
          <a:p>
            <a:endParaRPr lang="en-US" sz="1000" dirty="0">
              <a:ea typeface="Meiryo" panose="020B0604030504040204" pitchFamily="34" charset="-128"/>
              <a:cs typeface="Meiryo" panose="020B0604030504040204" pitchFamily="34" charset="-128"/>
            </a:endParaRPr>
          </a:p>
          <a:p>
            <a:r>
              <a:rPr lang="ja-jp" sz="2400" dirty="0">
                <a:ea typeface="Meiryo" panose="020B0604030504040204" pitchFamily="34" charset="-128"/>
                <a:cs typeface="Meiryo" panose="020B0604030504040204" pitchFamily="34" charset="-128"/>
              </a:rPr>
              <a:t>マイクロソフト パートナー ネットワークのメンバーであるアプリの作成者は、キャンバス アプリをお客様と共有して、</a:t>
            </a:r>
            <a:r>
              <a:rPr lang="ja-jp" sz="2400" u="sng" dirty="0">
                <a:ea typeface="Meiryo" panose="020B0604030504040204" pitchFamily="34" charset="-128"/>
                <a:cs typeface="Meiryo" panose="020B0604030504040204" pitchFamily="34" charset="-128"/>
                <a:hlinkClick r:id="rId4"/>
              </a:rPr>
              <a:t>AppSource.com</a:t>
            </a:r>
            <a:r>
              <a:rPr lang="ja-jp" sz="2400" dirty="0">
                <a:ea typeface="Meiryo" panose="020B0604030504040204" pitchFamily="34" charset="-128"/>
                <a:cs typeface="Meiryo" panose="020B0604030504040204" pitchFamily="34" charset="-128"/>
              </a:rPr>
              <a:t> および Power Apps 体験版ソリューションを使用してビジネスのリードを生成することができます。</a:t>
            </a:r>
          </a:p>
          <a:p>
            <a:endParaRPr lang="en-US" sz="1000" dirty="0">
              <a:ea typeface="Meiryo" panose="020B0604030504040204" pitchFamily="34" charset="-128"/>
              <a:cs typeface="Meiryo" panose="020B0604030504040204" pitchFamily="34" charset="-128"/>
            </a:endParaRPr>
          </a:p>
          <a:p>
            <a:r>
              <a:rPr lang="ja-jp" sz="2400" dirty="0">
                <a:ea typeface="Meiryo" panose="020B0604030504040204" pitchFamily="34" charset="-128"/>
                <a:cs typeface="Meiryo" panose="020B0604030504040204" pitchFamily="34" charset="-128"/>
              </a:rPr>
              <a:t>モデル駆動型アプリは、Dynamics 365 モバイル アプリを使用してモバイルデバイス上で実行されます (モデル駆動型アプリの実行に Power Apps モバイル アプリは使用できません)。</a:t>
            </a:r>
          </a:p>
          <a:p>
            <a:endParaRPr lang="en-US" sz="1000" dirty="0">
              <a:ea typeface="Meiryo" panose="020B0604030504040204" pitchFamily="34" charset="-128"/>
              <a:cs typeface="Meiryo" panose="020B0604030504040204" pitchFamily="34" charset="-128"/>
            </a:endParaRPr>
          </a:p>
          <a:p>
            <a:pPr lvl="1"/>
            <a:r>
              <a:rPr lang="ja-jp" dirty="0">
                <a:ea typeface="Meiryo" panose="020B0604030504040204" pitchFamily="34" charset="-128"/>
                <a:cs typeface="Meiryo" panose="020B0604030504040204" pitchFamily="34" charset="-128"/>
              </a:rPr>
              <a:t>ユーザーにスマートフォンおよびタブレット用 Dynamics 365 アプリがインストールされていない場合、デバイスの画面が十分高解像度である限り、タブレット上の Web ブラウザーでアプリを実行できます</a:t>
            </a:r>
            <a:r>
              <a:rPr lang="ja-jp" sz="1800" dirty="0">
                <a:ea typeface="Meiryo" panose="020B0604030504040204" pitchFamily="34" charset="-128"/>
                <a:cs typeface="Meiryo" panose="020B0604030504040204" pitchFamily="34" charset="-128"/>
              </a:rPr>
              <a:t>。</a:t>
            </a:r>
          </a:p>
        </p:txBody>
      </p:sp>
    </p:spTree>
    <p:custDataLst>
      <p:tags r:id="rId1"/>
    </p:custDataLst>
    <p:extLst>
      <p:ext uri="{BB962C8B-B14F-4D97-AF65-F5344CB8AC3E}">
        <p14:creationId xmlns:p14="http://schemas.microsoft.com/office/powerpoint/2010/main" val="149172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027" y="2948415"/>
            <a:ext cx="3183637" cy="554061"/>
          </a:xfrm>
        </p:spPr>
        <p:txBody>
          <a:bodyPr>
            <a:normAutofit/>
          </a:bodyPr>
          <a:lstStyle/>
          <a:p>
            <a:r>
              <a:rPr lang="ja-jp" b="1" dirty="0">
                <a:latin typeface="+mn-lt"/>
                <a:ea typeface="Meiryo" panose="020B0604030504040204" pitchFamily="34" charset="-128"/>
                <a:cs typeface="Meiryo" panose="020B0604030504040204" pitchFamily="34" charset="-128"/>
              </a:rPr>
              <a:t>デモ</a:t>
            </a:r>
          </a:p>
        </p:txBody>
      </p:sp>
      <p:sp>
        <p:nvSpPr>
          <p:cNvPr id="6" name="Text Placeholder 5"/>
          <p:cNvSpPr>
            <a:spLocks noGrp="1"/>
          </p:cNvSpPr>
          <p:nvPr>
            <p:ph type="body" sz="quarter" idx="10"/>
          </p:nvPr>
        </p:nvSpPr>
        <p:spPr>
          <a:xfrm>
            <a:off x="4938315" y="2998112"/>
            <a:ext cx="5261670" cy="861774"/>
          </a:xfrm>
        </p:spPr>
        <p:txBody>
          <a:bodyPr/>
          <a:lstStyle/>
          <a:p>
            <a:pPr marL="0" lvl="0" indent="0" fontAlgn="base">
              <a:buNone/>
            </a:pPr>
            <a:r>
              <a:rPr lang="ja-jp" dirty="0">
                <a:ea typeface="Meiryo" panose="020B0604030504040204" pitchFamily="34" charset="-128"/>
                <a:cs typeface="Meiryo" panose="020B0604030504040204" pitchFamily="34" charset="-128"/>
              </a:rPr>
              <a:t>SharePoint データ ソースから Power App を作成する</a:t>
            </a:r>
          </a:p>
        </p:txBody>
      </p:sp>
    </p:spTree>
    <p:custDataLst>
      <p:tags r:id="rId1"/>
    </p:custDataLst>
    <p:extLst>
      <p:ext uri="{BB962C8B-B14F-4D97-AF65-F5344CB8AC3E}">
        <p14:creationId xmlns:p14="http://schemas.microsoft.com/office/powerpoint/2010/main" val="2053915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3100" y="3843378"/>
            <a:ext cx="9144000" cy="553998"/>
          </a:xfrm>
        </p:spPr>
        <p:txBody>
          <a:bodyPr/>
          <a:lstStyle/>
          <a:p>
            <a:r>
              <a:rPr lang="ja-jp" dirty="0"/>
              <a:t>Power Automate </a:t>
            </a:r>
            <a:r>
              <a:rPr lang="ja-jp" b="1" dirty="0">
                <a:latin typeface="Meiryo" panose="020B0604030504040204" pitchFamily="34" charset="-128"/>
                <a:ea typeface="Meiryo" panose="020B0604030504040204" pitchFamily="34" charset="-128"/>
                <a:cs typeface="Meiryo" panose="020B0604030504040204" pitchFamily="34" charset="-128"/>
              </a:rPr>
              <a:t>の概要</a:t>
            </a:r>
            <a:endParaRPr lang="en-US" b="1" dirty="0">
              <a:latin typeface="Meiryo" panose="020B0604030504040204" pitchFamily="34" charset="-128"/>
              <a:ea typeface="Meiryo" panose="020B0604030504040204" pitchFamily="34" charset="-128"/>
              <a:cs typeface="Meiryo" panose="020B0604030504040204" pitchFamily="34" charset="-128"/>
            </a:endParaRPr>
          </a:p>
        </p:txBody>
      </p:sp>
    </p:spTree>
    <p:custDataLst>
      <p:tags r:id="rId1"/>
    </p:custDataLst>
    <p:extLst>
      <p:ext uri="{BB962C8B-B14F-4D97-AF65-F5344CB8AC3E}">
        <p14:creationId xmlns:p14="http://schemas.microsoft.com/office/powerpoint/2010/main" val="321776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ja-jp" b="1" dirty="0">
                <a:ea typeface="Meiryo" panose="020B0604030504040204" pitchFamily="34" charset="-128"/>
                <a:cs typeface="Meiryo" panose="020B0604030504040204" pitchFamily="34" charset="-128"/>
              </a:rPr>
              <a:t>Microsoft Teams プラットフォームの UX 要素</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3225498"/>
          </a:xfrm>
        </p:spPr>
        <p:txBody>
          <a:bodyPr/>
          <a:lstStyle/>
          <a:p>
            <a:pPr marL="0" indent="0">
              <a:buNone/>
            </a:pPr>
            <a:r>
              <a:rPr lang="ja-jp" dirty="0">
                <a:ea typeface="Meiryo" panose="020B0604030504040204" pitchFamily="34" charset="-128"/>
                <a:cs typeface="Meiryo" panose="020B0604030504040204" pitchFamily="34" charset="-128"/>
              </a:rPr>
              <a:t>Microsoft Teams プラットフォームは、アプリが活用できる柔軟な UI 要素を提供します。</a:t>
            </a:r>
          </a:p>
          <a:p>
            <a:pPr marL="0" indent="0">
              <a:buNone/>
            </a:pPr>
            <a:r>
              <a:rPr lang="ja-jp" dirty="0">
                <a:ea typeface="Meiryo" panose="020B0604030504040204" pitchFamily="34" charset="-128"/>
                <a:cs typeface="Meiryo" panose="020B0604030504040204" pitchFamily="34" charset="-128"/>
              </a:rPr>
              <a:t>Microsoft Teams プラットフォーム要素:</a:t>
            </a:r>
          </a:p>
          <a:p>
            <a:pPr lvl="1"/>
            <a:r>
              <a:rPr lang="ja-jp" dirty="0">
                <a:ea typeface="Meiryo" panose="020B0604030504040204" pitchFamily="34" charset="-128"/>
                <a:cs typeface="Meiryo" panose="020B0604030504040204" pitchFamily="34" charset="-128"/>
              </a:rPr>
              <a:t>カードとカード アクション。</a:t>
            </a:r>
          </a:p>
          <a:p>
            <a:pPr lvl="1"/>
            <a:r>
              <a:rPr lang="ja-jp" dirty="0">
                <a:ea typeface="Meiryo" panose="020B0604030504040204" pitchFamily="34" charset="-128"/>
                <a:cs typeface="Meiryo" panose="020B0604030504040204" pitchFamily="34" charset="-128"/>
              </a:rPr>
              <a:t>タスク モジュール。</a:t>
            </a:r>
          </a:p>
          <a:p>
            <a:pPr lvl="1"/>
            <a:r>
              <a:rPr lang="ja-jp" dirty="0">
                <a:ea typeface="Meiryo" panose="020B0604030504040204" pitchFamily="34" charset="-128"/>
                <a:cs typeface="Meiryo" panose="020B0604030504040204" pitchFamily="34" charset="-128"/>
              </a:rPr>
              <a:t>ディープ リンク。</a:t>
            </a:r>
          </a:p>
          <a:p>
            <a:pPr lvl="1"/>
            <a:r>
              <a:rPr lang="ja-jp" dirty="0">
                <a:ea typeface="Meiryo" panose="020B0604030504040204" pitchFamily="34" charset="-128"/>
                <a:cs typeface="Meiryo" panose="020B0604030504040204" pitchFamily="34" charset="-128"/>
              </a:rPr>
              <a:t>Web コンテンツ ページ。</a:t>
            </a:r>
          </a:p>
          <a:p>
            <a:pPr lvl="1"/>
            <a:endParaRPr lang="en-US" dirty="0">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42638841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ja-jp" b="1" dirty="0">
                <a:ea typeface="Meiryo" panose="020B0604030504040204" pitchFamily="34" charset="-128"/>
                <a:cs typeface="Meiryo" panose="020B0604030504040204" pitchFamily="34" charset="-128"/>
              </a:rPr>
              <a:t>Power Automate </a:t>
            </a:r>
            <a:r>
              <a:rPr lang="ja-jp" b="1" spc="0" dirty="0">
                <a:ea typeface="Meiryo" panose="020B0604030504040204" pitchFamily="34" charset="-128"/>
                <a:cs typeface="Meiryo" panose="020B0604030504040204" pitchFamily="34" charset="-128"/>
              </a:rPr>
              <a:t>の概要</a:t>
            </a:r>
          </a:p>
        </p:txBody>
      </p:sp>
      <p:sp>
        <p:nvSpPr>
          <p:cNvPr id="6" name="Text Placeholder 5"/>
          <p:cNvSpPr>
            <a:spLocks noGrp="1"/>
          </p:cNvSpPr>
          <p:nvPr>
            <p:ph type="body" sz="quarter" idx="10"/>
          </p:nvPr>
        </p:nvSpPr>
        <p:spPr>
          <a:xfrm>
            <a:off x="592992" y="4569323"/>
            <a:ext cx="11406175" cy="1969770"/>
          </a:xfrm>
        </p:spPr>
        <p:txBody>
          <a:bodyPr>
            <a:normAutofit/>
          </a:bodyPr>
          <a:lstStyle/>
          <a:p>
            <a:pPr marL="0" indent="0">
              <a:spcBef>
                <a:spcPts val="0"/>
              </a:spcBef>
              <a:spcAft>
                <a:spcPts val="600"/>
              </a:spcAft>
              <a:buNone/>
            </a:pPr>
            <a:r>
              <a:rPr lang="ja-jp" sz="2000" dirty="0">
                <a:ea typeface="Meiryo" panose="020B0604030504040204" pitchFamily="34" charset="-128"/>
                <a:cs typeface="Meiryo" panose="020B0604030504040204" pitchFamily="34" charset="-128"/>
              </a:rPr>
              <a:t>Power Automate では、次の種類のフローを作成できます。</a:t>
            </a:r>
          </a:p>
          <a:p>
            <a:pPr marL="520700" indent="-285750">
              <a:spcBef>
                <a:spcPts val="0"/>
              </a:spcBef>
              <a:buFont typeface="Arial" panose="020B0604020202020204" pitchFamily="34" charset="0"/>
              <a:buChar char="•"/>
            </a:pPr>
            <a:r>
              <a:rPr lang="ja-jp" sz="1800" dirty="0">
                <a:ea typeface="Meiryo" panose="020B0604030504040204" pitchFamily="34" charset="-128"/>
                <a:cs typeface="Meiryo" panose="020B0604030504040204" pitchFamily="34" charset="-128"/>
              </a:rPr>
              <a:t>自動フロー</a:t>
            </a:r>
          </a:p>
          <a:p>
            <a:pPr marL="520700" indent="-285750">
              <a:spcBef>
                <a:spcPts val="0"/>
              </a:spcBef>
              <a:buFont typeface="Arial" panose="020B0604020202020204" pitchFamily="34" charset="0"/>
              <a:buChar char="•"/>
            </a:pPr>
            <a:r>
              <a:rPr lang="ja-jp" sz="1800" dirty="0">
                <a:ea typeface="Meiryo" panose="020B0604030504040204" pitchFamily="34" charset="-128"/>
                <a:cs typeface="Meiryo" panose="020B0604030504040204" pitchFamily="34" charset="-128"/>
              </a:rPr>
              <a:t>インスタント フロー</a:t>
            </a:r>
          </a:p>
          <a:p>
            <a:pPr marL="520700" indent="-285750">
              <a:spcBef>
                <a:spcPts val="0"/>
              </a:spcBef>
              <a:buFont typeface="Arial" panose="020B0604020202020204" pitchFamily="34" charset="0"/>
              <a:buChar char="•"/>
            </a:pPr>
            <a:r>
              <a:rPr lang="ja-jp" sz="1800" dirty="0">
                <a:ea typeface="Meiryo" panose="020B0604030504040204" pitchFamily="34" charset="-128"/>
                <a:cs typeface="Meiryo" panose="020B0604030504040204" pitchFamily="34" charset="-128"/>
              </a:rPr>
              <a:t>スケジュールされたフロー</a:t>
            </a:r>
          </a:p>
          <a:p>
            <a:pPr marL="520700" indent="-285750">
              <a:spcBef>
                <a:spcPts val="0"/>
              </a:spcBef>
              <a:buFont typeface="Arial" panose="020B0604020202020204" pitchFamily="34" charset="0"/>
              <a:buChar char="•"/>
            </a:pPr>
            <a:r>
              <a:rPr lang="ja-jp" sz="1800" dirty="0">
                <a:ea typeface="Meiryo" panose="020B0604030504040204" pitchFamily="34" charset="-128"/>
                <a:cs typeface="Meiryo" panose="020B0604030504040204" pitchFamily="34" charset="-128"/>
              </a:rPr>
              <a:t>ビジネス プロセス フロー</a:t>
            </a:r>
          </a:p>
          <a:p>
            <a:pPr marL="520700" indent="-285750">
              <a:spcBef>
                <a:spcPts val="0"/>
              </a:spcBef>
              <a:buFont typeface="Arial" panose="020B0604020202020204" pitchFamily="34" charset="0"/>
              <a:buChar char="•"/>
            </a:pPr>
            <a:r>
              <a:rPr lang="ja-jp" sz="1800" dirty="0">
                <a:ea typeface="Meiryo" panose="020B0604030504040204" pitchFamily="34" charset="-128"/>
                <a:cs typeface="Meiryo" panose="020B0604030504040204" pitchFamily="34" charset="-128"/>
              </a:rPr>
              <a:t>UI フロー</a:t>
            </a:r>
          </a:p>
        </p:txBody>
      </p:sp>
      <p:sp>
        <p:nvSpPr>
          <p:cNvPr id="4" name="TextBox 3">
            <a:extLst>
              <a:ext uri="{FF2B5EF4-FFF2-40B4-BE49-F238E27FC236}">
                <a16:creationId xmlns:a16="http://schemas.microsoft.com/office/drawing/2014/main" id="{DEA8F8A0-5BDA-43C8-8815-76D4EBAA1419}"/>
              </a:ext>
            </a:extLst>
          </p:cNvPr>
          <p:cNvSpPr txBox="1"/>
          <p:nvPr/>
        </p:nvSpPr>
        <p:spPr>
          <a:xfrm>
            <a:off x="4242320" y="1268962"/>
            <a:ext cx="7116846" cy="3077766"/>
          </a:xfrm>
          <a:prstGeom prst="rect">
            <a:avLst/>
          </a:prstGeom>
          <a:noFill/>
        </p:spPr>
        <p:txBody>
          <a:bodyPr wrap="square" lIns="0" tIns="0" rIns="0" bIns="0" rtlCol="0">
            <a:spAutoFit/>
          </a:bodyPr>
          <a:lstStyle/>
          <a:p>
            <a:r>
              <a:rPr lang="ja-jp" sz="2000" dirty="0">
                <a:ea typeface="Meiryo" panose="020B0604030504040204" pitchFamily="34" charset="-128"/>
                <a:cs typeface="Meiryo" panose="020B0604030504040204" pitchFamily="34" charset="-128"/>
              </a:rPr>
              <a:t>Microsoft Power Automate は、最も一般的なアプリとサービス全体でワークフローを自動化することで、組織がよりスマートで効率的に作業できるようにするオンライン ワークフロー サービスです。ワークフローの例をいくつか次に挙げます。</a:t>
            </a:r>
          </a:p>
          <a:p>
            <a:endParaRPr lang="en-US" sz="1200" dirty="0">
              <a:ea typeface="Meiryo" panose="020B0604030504040204" pitchFamily="34" charset="-128"/>
              <a:cs typeface="Meiryo" panose="020B0604030504040204" pitchFamily="34" charset="-128"/>
            </a:endParaRPr>
          </a:p>
          <a:p>
            <a:pPr marL="742933" lvl="1" indent="-285750">
              <a:buFont typeface="Arial" panose="020B0604020202020204" pitchFamily="34" charset="0"/>
              <a:buChar char="•"/>
            </a:pPr>
            <a:r>
              <a:rPr lang="ja-jp" dirty="0">
                <a:ea typeface="Meiryo" panose="020B0604030504040204" pitchFamily="34" charset="-128"/>
                <a:cs typeface="Meiryo" panose="020B0604030504040204" pitchFamily="34" charset="-128"/>
              </a:rPr>
              <a:t>優先度の高い通知や電子メールに即座に応答する</a:t>
            </a:r>
          </a:p>
          <a:p>
            <a:pPr marL="742933" lvl="1" indent="-285750">
              <a:buFont typeface="Arial" panose="020B0604020202020204" pitchFamily="34" charset="0"/>
              <a:buChar char="•"/>
            </a:pPr>
            <a:r>
              <a:rPr lang="ja-jp" dirty="0">
                <a:ea typeface="Meiryo" panose="020B0604030504040204" pitchFamily="34" charset="-128"/>
                <a:cs typeface="Meiryo" panose="020B0604030504040204" pitchFamily="34" charset="-128"/>
              </a:rPr>
              <a:t>新しいセールス リードを捕捉、追跡、フォローアップする</a:t>
            </a:r>
          </a:p>
          <a:p>
            <a:pPr marL="742933" lvl="1" indent="-285750">
              <a:buFont typeface="Arial" panose="020B0604020202020204" pitchFamily="34" charset="0"/>
              <a:buChar char="•"/>
            </a:pPr>
            <a:r>
              <a:rPr lang="ja-jp" dirty="0">
                <a:ea typeface="Meiryo" panose="020B0604030504040204" pitchFamily="34" charset="-128"/>
                <a:cs typeface="Meiryo" panose="020B0604030504040204" pitchFamily="34" charset="-128"/>
              </a:rPr>
              <a:t>ファイルをあるサービスから別のサービスにコピーする</a:t>
            </a:r>
          </a:p>
          <a:p>
            <a:pPr marL="742933" lvl="1" indent="-285750">
              <a:buFont typeface="Arial" panose="020B0604020202020204" pitchFamily="34" charset="0"/>
              <a:buChar char="•"/>
            </a:pPr>
            <a:r>
              <a:rPr lang="ja-jp" dirty="0">
                <a:ea typeface="Meiryo" panose="020B0604030504040204" pitchFamily="34" charset="-128"/>
                <a:cs typeface="Meiryo" panose="020B0604030504040204" pitchFamily="34" charset="-128"/>
              </a:rPr>
              <a:t>ビジネスに関するデータを収集し、その情報をチームと共有する</a:t>
            </a:r>
          </a:p>
          <a:p>
            <a:pPr marL="742933" lvl="1" indent="-285750">
              <a:buFont typeface="Arial" panose="020B0604020202020204" pitchFamily="34" charset="0"/>
              <a:buChar char="•"/>
            </a:pPr>
            <a:r>
              <a:rPr lang="ja-jp" dirty="0">
                <a:ea typeface="Meiryo" panose="020B0604030504040204" pitchFamily="34" charset="-128"/>
                <a:cs typeface="Meiryo" panose="020B0604030504040204" pitchFamily="34" charset="-128"/>
              </a:rPr>
              <a:t>承認ワークフローを自動化する</a:t>
            </a:r>
          </a:p>
        </p:txBody>
      </p:sp>
      <p:pic>
        <p:nvPicPr>
          <p:cNvPr id="7" name="Picture 6" descr="ロゴのクローズアップ&#10;&#10;説明は自動生成&#10;">
            <a:extLst>
              <a:ext uri="{FF2B5EF4-FFF2-40B4-BE49-F238E27FC236}">
                <a16:creationId xmlns:a16="http://schemas.microsoft.com/office/drawing/2014/main" id="{F6FBD1D7-ECD7-4AB2-AB37-7BC06FADF8EF}"/>
              </a:ext>
            </a:extLst>
          </p:cNvPr>
          <p:cNvPicPr>
            <a:picLocks noChangeAspect="1"/>
          </p:cNvPicPr>
          <p:nvPr/>
        </p:nvPicPr>
        <p:blipFill>
          <a:blip r:embed="rId4"/>
          <a:stretch>
            <a:fillRect/>
          </a:stretch>
        </p:blipFill>
        <p:spPr>
          <a:xfrm>
            <a:off x="363892" y="225575"/>
            <a:ext cx="3878428" cy="3878428"/>
          </a:xfrm>
          <a:prstGeom prst="rect">
            <a:avLst/>
          </a:prstGeom>
        </p:spPr>
      </p:pic>
    </p:spTree>
    <p:custDataLst>
      <p:tags r:id="rId1"/>
    </p:custDataLst>
    <p:extLst>
      <p:ext uri="{BB962C8B-B14F-4D97-AF65-F5344CB8AC3E}">
        <p14:creationId xmlns:p14="http://schemas.microsoft.com/office/powerpoint/2010/main" val="133993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ja-jp" b="1" spc="0" dirty="0">
                <a:latin typeface="+mn-lt"/>
                <a:ea typeface="Meiryo" panose="020B0604030504040204" pitchFamily="34" charset="-128"/>
                <a:cs typeface="Meiryo" panose="020B0604030504040204" pitchFamily="34" charset="-128"/>
              </a:rPr>
              <a:t>フローのデータへの接続</a:t>
            </a:r>
          </a:p>
        </p:txBody>
      </p:sp>
      <p:sp>
        <p:nvSpPr>
          <p:cNvPr id="6" name="Text Placeholder 5"/>
          <p:cNvSpPr>
            <a:spLocks noGrp="1"/>
          </p:cNvSpPr>
          <p:nvPr>
            <p:ph type="body" sz="quarter" idx="10"/>
          </p:nvPr>
        </p:nvSpPr>
        <p:spPr>
          <a:xfrm>
            <a:off x="592992" y="1285009"/>
            <a:ext cx="11018520" cy="5207579"/>
          </a:xfrm>
        </p:spPr>
        <p:txBody>
          <a:bodyPr/>
          <a:lstStyle/>
          <a:p>
            <a:r>
              <a:rPr lang="ja-jp" sz="2000" dirty="0">
                <a:ea typeface="Meiryo" panose="020B0604030504040204" pitchFamily="34" charset="-128"/>
                <a:cs typeface="Meiryo" panose="020B0604030504040204" pitchFamily="34" charset="-128"/>
              </a:rPr>
              <a:t>Power Automate は、コネクタを使用してデータ ソースからワークフローへのブリッジとして機能するという点において Power Apps に似ています。</a:t>
            </a:r>
          </a:p>
          <a:p>
            <a:pPr lvl="1"/>
            <a:r>
              <a:rPr lang="ja-jp" sz="1800" dirty="0">
                <a:ea typeface="Meiryo" panose="020B0604030504040204" pitchFamily="34" charset="-128"/>
                <a:cs typeface="Meiryo" panose="020B0604030504040204" pitchFamily="34" charset="-128"/>
              </a:rPr>
              <a:t>コネクタは、パブリックでもカスタムでもかまいません。</a:t>
            </a:r>
          </a:p>
          <a:p>
            <a:pPr lvl="1"/>
            <a:r>
              <a:rPr lang="ja-jp" sz="1800" dirty="0">
                <a:ea typeface="Meiryo" panose="020B0604030504040204" pitchFamily="34" charset="-128"/>
                <a:cs typeface="Meiryo" panose="020B0604030504040204" pitchFamily="34" charset="-128"/>
              </a:rPr>
              <a:t>コネクタは、フローで使用できるトリガーとアクションを利用可能にします。</a:t>
            </a:r>
          </a:p>
          <a:p>
            <a:pPr lvl="2"/>
            <a:r>
              <a:rPr lang="ja-jp" dirty="0">
                <a:ea typeface="Meiryo" panose="020B0604030504040204" pitchFamily="34" charset="-128"/>
                <a:cs typeface="Meiryo" panose="020B0604030504040204" pitchFamily="34" charset="-128"/>
              </a:rPr>
              <a:t>トリガーは、ワークフローの実行を開始するためにフローによって使用されます。</a:t>
            </a:r>
          </a:p>
          <a:p>
            <a:pPr lvl="2"/>
            <a:r>
              <a:rPr lang="ja-jp" dirty="0">
                <a:ea typeface="Meiryo" panose="020B0604030504040204" pitchFamily="34" charset="-128"/>
                <a:cs typeface="Meiryo" panose="020B0604030504040204" pitchFamily="34" charset="-128"/>
              </a:rPr>
              <a:t>アクションは、実行中に定義された一連のアクションを実行するためにフローによって使用されます。</a:t>
            </a:r>
          </a:p>
          <a:p>
            <a:pPr lvl="2"/>
            <a:endParaRPr lang="en-US" sz="800" dirty="0">
              <a:ea typeface="Meiryo" panose="020B0604030504040204" pitchFamily="34" charset="-128"/>
              <a:cs typeface="Meiryo" panose="020B0604030504040204" pitchFamily="34" charset="-128"/>
            </a:endParaRPr>
          </a:p>
          <a:p>
            <a:r>
              <a:rPr lang="ja-jp" sz="2000" dirty="0">
                <a:ea typeface="Meiryo" panose="020B0604030504040204" pitchFamily="34" charset="-128"/>
                <a:cs typeface="Meiryo" panose="020B0604030504040204" pitchFamily="34" charset="-128"/>
              </a:rPr>
              <a:t>フローで一般的に使用されるトリガーには、次のようなものがあります。</a:t>
            </a:r>
          </a:p>
          <a:p>
            <a:pPr lvl="1"/>
            <a:r>
              <a:rPr lang="ja-jp" sz="1800" dirty="0">
                <a:ea typeface="Meiryo" panose="020B0604030504040204" pitchFamily="34" charset="-128"/>
                <a:cs typeface="Meiryo" panose="020B0604030504040204" pitchFamily="34" charset="-128"/>
              </a:rPr>
              <a:t>アイテムが作成されたとき</a:t>
            </a:r>
          </a:p>
          <a:p>
            <a:pPr lvl="1"/>
            <a:r>
              <a:rPr lang="ja-jp" sz="1800" dirty="0">
                <a:ea typeface="Meiryo" panose="020B0604030504040204" pitchFamily="34" charset="-128"/>
                <a:cs typeface="Meiryo" panose="020B0604030504040204" pitchFamily="34" charset="-128"/>
              </a:rPr>
              <a:t>アイテムが作成または変更されたとき</a:t>
            </a:r>
          </a:p>
          <a:p>
            <a:pPr lvl="1"/>
            <a:r>
              <a:rPr lang="ja-jp" sz="1800" dirty="0">
                <a:ea typeface="Meiryo" panose="020B0604030504040204" pitchFamily="34" charset="-128"/>
                <a:cs typeface="Meiryo" panose="020B0604030504040204" pitchFamily="34" charset="-128"/>
              </a:rPr>
              <a:t>アイテムが削除されたとき</a:t>
            </a:r>
          </a:p>
          <a:p>
            <a:pPr lvl="1"/>
            <a:endParaRPr lang="en-US" sz="800" dirty="0">
              <a:ea typeface="Meiryo" panose="020B0604030504040204" pitchFamily="34" charset="-128"/>
              <a:cs typeface="Meiryo" panose="020B0604030504040204" pitchFamily="34" charset="-128"/>
            </a:endParaRPr>
          </a:p>
          <a:p>
            <a:r>
              <a:rPr lang="ja-jp" sz="2000" dirty="0">
                <a:ea typeface="Meiryo" panose="020B0604030504040204" pitchFamily="34" charset="-128"/>
                <a:cs typeface="Meiryo" panose="020B0604030504040204" pitchFamily="34" charset="-128"/>
              </a:rPr>
              <a:t>フローで一般的に使用されるアクションには、次のようなものがあります。</a:t>
            </a:r>
            <a:endParaRPr lang="en-US" dirty="0">
              <a:ea typeface="Meiryo" panose="020B0604030504040204" pitchFamily="34" charset="-128"/>
              <a:cs typeface="Meiryo" panose="020B0604030504040204" pitchFamily="34" charset="-128"/>
            </a:endParaRPr>
          </a:p>
          <a:p>
            <a:pPr lvl="1"/>
            <a:r>
              <a:rPr lang="ja-jp" sz="1800" dirty="0">
                <a:ea typeface="Meiryo" panose="020B0604030504040204" pitchFamily="34" charset="-128"/>
                <a:cs typeface="Meiryo" panose="020B0604030504040204" pitchFamily="34" charset="-128"/>
              </a:rPr>
              <a:t>添付ファイルを追加する</a:t>
            </a:r>
          </a:p>
          <a:p>
            <a:pPr lvl="1"/>
            <a:r>
              <a:rPr lang="ja-jp" sz="1800" dirty="0">
                <a:ea typeface="Meiryo" panose="020B0604030504040204" pitchFamily="34" charset="-128"/>
                <a:cs typeface="Meiryo" panose="020B0604030504040204" pitchFamily="34" charset="-128"/>
              </a:rPr>
              <a:t>ファイルをコピーする</a:t>
            </a:r>
          </a:p>
          <a:p>
            <a:pPr lvl="1"/>
            <a:r>
              <a:rPr lang="ja-jp" sz="1800" dirty="0">
                <a:ea typeface="Meiryo" panose="020B0604030504040204" pitchFamily="34" charset="-128"/>
                <a:cs typeface="Meiryo" panose="020B0604030504040204" pitchFamily="34" charset="-128"/>
              </a:rPr>
              <a:t>ファイルをチェックインする</a:t>
            </a:r>
          </a:p>
          <a:p>
            <a:pPr lvl="1"/>
            <a:r>
              <a:rPr lang="ja-jp" sz="1800" dirty="0">
                <a:ea typeface="Meiryo" panose="020B0604030504040204" pitchFamily="34" charset="-128"/>
                <a:cs typeface="Meiryo" panose="020B0604030504040204" pitchFamily="34" charset="-128"/>
              </a:rPr>
              <a:t>ファイルをチェックアウトする</a:t>
            </a:r>
            <a:endParaRPr lang="en-US" dirty="0">
              <a:ea typeface="Meiryo" panose="020B0604030504040204" pitchFamily="34" charset="-128"/>
              <a:cs typeface="Meiryo" panose="020B0604030504040204" pitchFamily="34" charset="-128"/>
            </a:endParaRPr>
          </a:p>
        </p:txBody>
      </p:sp>
    </p:spTree>
    <p:custDataLst>
      <p:tags r:id="rId1"/>
    </p:custDataLst>
    <p:extLst>
      <p:ext uri="{BB962C8B-B14F-4D97-AF65-F5344CB8AC3E}">
        <p14:creationId xmlns:p14="http://schemas.microsoft.com/office/powerpoint/2010/main" val="185047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5507737" cy="553998"/>
          </a:xfrm>
        </p:spPr>
        <p:txBody>
          <a:bodyPr>
            <a:normAutofit/>
          </a:bodyPr>
          <a:lstStyle/>
          <a:p>
            <a:r>
              <a:rPr lang="ja-jp" b="1" spc="0" dirty="0">
                <a:latin typeface="+mn-lt"/>
                <a:ea typeface="Meiryo" panose="020B0604030504040204" pitchFamily="34" charset="-128"/>
                <a:cs typeface="Meiryo" panose="020B0604030504040204" pitchFamily="34" charset="-128"/>
              </a:rPr>
              <a:t>フローの作成</a:t>
            </a:r>
          </a:p>
        </p:txBody>
      </p:sp>
      <p:sp>
        <p:nvSpPr>
          <p:cNvPr id="6" name="Text Placeholder 5"/>
          <p:cNvSpPr>
            <a:spLocks noGrp="1"/>
          </p:cNvSpPr>
          <p:nvPr>
            <p:ph type="body" sz="quarter" idx="10"/>
          </p:nvPr>
        </p:nvSpPr>
        <p:spPr>
          <a:xfrm>
            <a:off x="592992" y="1389971"/>
            <a:ext cx="11018520" cy="5466112"/>
          </a:xfrm>
        </p:spPr>
        <p:txBody>
          <a:bodyPr>
            <a:normAutofit/>
          </a:bodyPr>
          <a:lstStyle/>
          <a:p>
            <a:pPr>
              <a:spcBef>
                <a:spcPts val="0"/>
              </a:spcBef>
              <a:spcAft>
                <a:spcPts val="600"/>
              </a:spcAft>
            </a:pPr>
            <a:r>
              <a:rPr lang="ja-jp" sz="2000" dirty="0">
                <a:ea typeface="Meiryo" panose="020B0604030504040204" pitchFamily="34" charset="-128"/>
                <a:cs typeface="Meiryo" panose="020B0604030504040204" pitchFamily="34" charset="-128"/>
              </a:rPr>
              <a:t>フローの作成を開始するには、次の 3 つの方法があります。</a:t>
            </a:r>
            <a:endParaRPr lang="en-US" sz="1800" dirty="0">
              <a:ea typeface="Meiryo" panose="020B0604030504040204" pitchFamily="34" charset="-128"/>
              <a:cs typeface="Meiryo" panose="020B0604030504040204" pitchFamily="34" charset="-128"/>
            </a:endParaRPr>
          </a:p>
          <a:p>
            <a:pPr lvl="1">
              <a:spcBef>
                <a:spcPts val="0"/>
              </a:spcBef>
            </a:pPr>
            <a:r>
              <a:rPr lang="ja-jp" sz="1800" dirty="0">
                <a:ea typeface="Meiryo" panose="020B0604030504040204" pitchFamily="34" charset="-128"/>
                <a:cs typeface="Meiryo" panose="020B0604030504040204" pitchFamily="34" charset="-128"/>
              </a:rPr>
              <a:t>空白から開始する</a:t>
            </a:r>
          </a:p>
          <a:p>
            <a:pPr lvl="1">
              <a:spcBef>
                <a:spcPts val="0"/>
              </a:spcBef>
            </a:pPr>
            <a:r>
              <a:rPr lang="ja-jp" sz="1800" dirty="0">
                <a:ea typeface="Meiryo" panose="020B0604030504040204" pitchFamily="34" charset="-128"/>
                <a:cs typeface="Meiryo" panose="020B0604030504040204" pitchFamily="34" charset="-128"/>
              </a:rPr>
              <a:t>テンプレートから開始する</a:t>
            </a:r>
          </a:p>
          <a:p>
            <a:pPr lvl="1">
              <a:spcBef>
                <a:spcPts val="0"/>
              </a:spcBef>
            </a:pPr>
            <a:r>
              <a:rPr lang="ja-jp" sz="1800" dirty="0">
                <a:ea typeface="Meiryo" panose="020B0604030504040204" pitchFamily="34" charset="-128"/>
                <a:cs typeface="Meiryo" panose="020B0604030504040204" pitchFamily="34" charset="-128"/>
              </a:rPr>
              <a:t>コネクタから開始する</a:t>
            </a:r>
          </a:p>
          <a:p>
            <a:pPr lvl="1">
              <a:spcBef>
                <a:spcPts val="0"/>
              </a:spcBef>
            </a:pPr>
            <a:endParaRPr lang="en-US" sz="800" dirty="0">
              <a:ea typeface="Meiryo" panose="020B0604030504040204" pitchFamily="34" charset="-128"/>
              <a:cs typeface="Meiryo" panose="020B0604030504040204" pitchFamily="34" charset="-128"/>
            </a:endParaRPr>
          </a:p>
          <a:p>
            <a:pPr>
              <a:spcBef>
                <a:spcPts val="0"/>
              </a:spcBef>
            </a:pPr>
            <a:r>
              <a:rPr lang="ja-jp" sz="2000" dirty="0">
                <a:ea typeface="Meiryo" panose="020B0604030504040204" pitchFamily="34" charset="-128"/>
                <a:cs typeface="Meiryo" panose="020B0604030504040204" pitchFamily="34" charset="-128"/>
              </a:rPr>
              <a:t>Power Automate Designer は、ユーザーがフロー ロジックのすべての詳細を構成できるようにする豊富な機能を備えたツールです。</a:t>
            </a:r>
          </a:p>
          <a:p>
            <a:pPr>
              <a:spcBef>
                <a:spcPts val="0"/>
              </a:spcBef>
            </a:pPr>
            <a:endParaRPr lang="en-US" sz="800" dirty="0">
              <a:ea typeface="Meiryo" panose="020B0604030504040204" pitchFamily="34" charset="-128"/>
              <a:cs typeface="Meiryo" panose="020B0604030504040204" pitchFamily="34" charset="-128"/>
            </a:endParaRPr>
          </a:p>
          <a:p>
            <a:pPr>
              <a:spcBef>
                <a:spcPts val="0"/>
              </a:spcBef>
              <a:spcAft>
                <a:spcPts val="600"/>
              </a:spcAft>
            </a:pPr>
            <a:r>
              <a:rPr lang="ja-jp" sz="2000" dirty="0">
                <a:ea typeface="Meiryo" panose="020B0604030504040204" pitchFamily="34" charset="-128"/>
                <a:cs typeface="Meiryo" panose="020B0604030504040204" pitchFamily="34" charset="-128"/>
              </a:rPr>
              <a:t>フローの作成時に、次の要素が使用されます。</a:t>
            </a:r>
          </a:p>
          <a:p>
            <a:pPr lvl="1">
              <a:spcBef>
                <a:spcPts val="0"/>
              </a:spcBef>
            </a:pPr>
            <a:r>
              <a:rPr lang="ja-jp" sz="1800" dirty="0">
                <a:ea typeface="Meiryo" panose="020B0604030504040204" pitchFamily="34" charset="-128"/>
                <a:cs typeface="Meiryo" panose="020B0604030504040204" pitchFamily="34" charset="-128"/>
              </a:rPr>
              <a:t>トリガー</a:t>
            </a:r>
          </a:p>
          <a:p>
            <a:pPr lvl="1">
              <a:spcBef>
                <a:spcPts val="0"/>
              </a:spcBef>
            </a:pPr>
            <a:r>
              <a:rPr lang="ja-jp" sz="1800" dirty="0">
                <a:ea typeface="Meiryo" panose="020B0604030504040204" pitchFamily="34" charset="-128"/>
                <a:cs typeface="Meiryo" panose="020B0604030504040204" pitchFamily="34" charset="-128"/>
              </a:rPr>
              <a:t>アクション</a:t>
            </a:r>
          </a:p>
          <a:p>
            <a:pPr lvl="1">
              <a:spcBef>
                <a:spcPts val="0"/>
              </a:spcBef>
            </a:pPr>
            <a:r>
              <a:rPr lang="ja-jp" sz="1800" dirty="0">
                <a:ea typeface="Meiryo" panose="020B0604030504040204" pitchFamily="34" charset="-128"/>
                <a:cs typeface="Meiryo" panose="020B0604030504040204" pitchFamily="34" charset="-128"/>
              </a:rPr>
              <a:t>動的コンテンツ</a:t>
            </a:r>
          </a:p>
          <a:p>
            <a:pPr lvl="1">
              <a:spcBef>
                <a:spcPts val="0"/>
              </a:spcBef>
            </a:pPr>
            <a:r>
              <a:rPr lang="ja-jp" sz="1800" dirty="0">
                <a:ea typeface="Meiryo" panose="020B0604030504040204" pitchFamily="34" charset="-128"/>
                <a:cs typeface="Meiryo" panose="020B0604030504040204" pitchFamily="34" charset="-128"/>
              </a:rPr>
              <a:t>Peek コード</a:t>
            </a:r>
          </a:p>
          <a:p>
            <a:pPr lvl="1">
              <a:spcBef>
                <a:spcPts val="0"/>
              </a:spcBef>
            </a:pPr>
            <a:r>
              <a:rPr lang="ja-jp" sz="1800" dirty="0">
                <a:ea typeface="Meiryo" panose="020B0604030504040204" pitchFamily="34" charset="-128"/>
                <a:cs typeface="Meiryo" panose="020B0604030504040204" pitchFamily="34" charset="-128"/>
              </a:rPr>
              <a:t>関数</a:t>
            </a:r>
          </a:p>
          <a:p>
            <a:pPr lvl="1">
              <a:spcBef>
                <a:spcPts val="0"/>
              </a:spcBef>
            </a:pPr>
            <a:r>
              <a:rPr lang="ja-jp" sz="1800" dirty="0">
                <a:ea typeface="Meiryo" panose="020B0604030504040204" pitchFamily="34" charset="-128"/>
                <a:cs typeface="Meiryo" panose="020B0604030504040204" pitchFamily="34" charset="-128"/>
              </a:rPr>
              <a:t>高度な機能</a:t>
            </a:r>
          </a:p>
          <a:p>
            <a:pPr>
              <a:spcBef>
                <a:spcPts val="0"/>
              </a:spcBef>
            </a:pPr>
            <a:endParaRPr lang="en-US" sz="800" dirty="0">
              <a:ea typeface="Meiryo" panose="020B0604030504040204" pitchFamily="34" charset="-128"/>
              <a:cs typeface="Meiryo" panose="020B0604030504040204" pitchFamily="34" charset="-128"/>
            </a:endParaRPr>
          </a:p>
          <a:p>
            <a:pPr>
              <a:spcBef>
                <a:spcPts val="0"/>
              </a:spcBef>
            </a:pPr>
            <a:r>
              <a:rPr lang="ja-jp" sz="2000" dirty="0">
                <a:ea typeface="Meiryo" panose="020B0604030504040204" pitchFamily="34" charset="-128"/>
                <a:cs typeface="Meiryo" panose="020B0604030504040204" pitchFamily="34" charset="-128"/>
              </a:rPr>
              <a:t>フロー チェッカーは、フロー内のエラーまたは警告をチェックし、エラーまたは警告が発生したアクションを呼び出します。</a:t>
            </a:r>
          </a:p>
        </p:txBody>
      </p:sp>
    </p:spTree>
    <p:custDataLst>
      <p:tags r:id="rId1"/>
    </p:custDataLst>
    <p:extLst>
      <p:ext uri="{BB962C8B-B14F-4D97-AF65-F5344CB8AC3E}">
        <p14:creationId xmlns:p14="http://schemas.microsoft.com/office/powerpoint/2010/main" val="39866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83690"/>
            <a:ext cx="11018520" cy="553998"/>
          </a:xfrm>
        </p:spPr>
        <p:txBody>
          <a:bodyPr>
            <a:normAutofit/>
          </a:bodyPr>
          <a:lstStyle/>
          <a:p>
            <a:r>
              <a:rPr lang="ja-jp" b="1" spc="0" dirty="0">
                <a:ea typeface="Meiryo" panose="020B0604030504040204" pitchFamily="34" charset="-128"/>
                <a:cs typeface="Meiryo" panose="020B0604030504040204" pitchFamily="34" charset="-128"/>
              </a:rPr>
              <a:t>フローの実行</a:t>
            </a:r>
          </a:p>
        </p:txBody>
      </p:sp>
      <p:sp>
        <p:nvSpPr>
          <p:cNvPr id="6" name="Text Placeholder 5"/>
          <p:cNvSpPr>
            <a:spLocks noGrp="1"/>
          </p:cNvSpPr>
          <p:nvPr>
            <p:ph type="body" sz="quarter" idx="10"/>
          </p:nvPr>
        </p:nvSpPr>
        <p:spPr>
          <a:xfrm>
            <a:off x="592992" y="1407669"/>
            <a:ext cx="11018520" cy="4955203"/>
          </a:xfrm>
        </p:spPr>
        <p:txBody>
          <a:bodyPr/>
          <a:lstStyle/>
          <a:p>
            <a:pPr>
              <a:spcBef>
                <a:spcPts val="0"/>
              </a:spcBef>
            </a:pPr>
            <a:r>
              <a:rPr lang="ja-jp" sz="2000" dirty="0">
                <a:ea typeface="Meiryo" panose="020B0604030504040204" pitchFamily="34" charset="-128"/>
                <a:cs typeface="Meiryo" panose="020B0604030504040204" pitchFamily="34" charset="-128"/>
              </a:rPr>
              <a:t>エラーなしでフローが保存されると、それがアクティブになり、トリガー条件を満たしたときに実行できるようになります。</a:t>
            </a:r>
          </a:p>
          <a:p>
            <a:pPr>
              <a:spcBef>
                <a:spcPts val="0"/>
              </a:spcBef>
            </a:pPr>
            <a:endParaRPr lang="en-US" sz="800" dirty="0">
              <a:ea typeface="Meiryo" panose="020B0604030504040204" pitchFamily="34" charset="-128"/>
              <a:cs typeface="Meiryo" panose="020B0604030504040204" pitchFamily="34" charset="-128"/>
            </a:endParaRPr>
          </a:p>
          <a:p>
            <a:pPr>
              <a:spcBef>
                <a:spcPts val="0"/>
              </a:spcBef>
            </a:pPr>
            <a:r>
              <a:rPr lang="ja-jp" sz="2000" dirty="0">
                <a:ea typeface="Meiryo" panose="020B0604030504040204" pitchFamily="34" charset="-128"/>
                <a:cs typeface="Meiryo" panose="020B0604030504040204" pitchFamily="34" charset="-128"/>
              </a:rPr>
              <a:t>ボタン (インスタント) フローは、手動でトリガーしたときに実行されます。</a:t>
            </a:r>
          </a:p>
          <a:p>
            <a:pPr>
              <a:spcBef>
                <a:spcPts val="0"/>
              </a:spcBef>
            </a:pPr>
            <a:endParaRPr lang="en-US" sz="800" dirty="0">
              <a:ea typeface="Meiryo" panose="020B0604030504040204" pitchFamily="34" charset="-128"/>
              <a:cs typeface="Meiryo" panose="020B0604030504040204" pitchFamily="34" charset="-128"/>
            </a:endParaRPr>
          </a:p>
          <a:p>
            <a:pPr>
              <a:spcBef>
                <a:spcPts val="0"/>
              </a:spcBef>
            </a:pPr>
            <a:r>
              <a:rPr lang="ja-jp" sz="2000" dirty="0">
                <a:ea typeface="Meiryo" panose="020B0604030504040204" pitchFamily="34" charset="-128"/>
                <a:cs typeface="Meiryo" panose="020B0604030504040204" pitchFamily="34" charset="-128"/>
              </a:rPr>
              <a:t>トリガー条件が発生したときに実行するようフローをスケジュールしたり、[実行] ボタンを押してすぐにフローを実行したりすることができます。</a:t>
            </a:r>
          </a:p>
          <a:p>
            <a:pPr>
              <a:spcBef>
                <a:spcPts val="0"/>
              </a:spcBef>
            </a:pPr>
            <a:endParaRPr lang="en-US" sz="800" dirty="0">
              <a:ea typeface="Meiryo" panose="020B0604030504040204" pitchFamily="34" charset="-128"/>
              <a:cs typeface="Meiryo" panose="020B0604030504040204" pitchFamily="34" charset="-128"/>
            </a:endParaRPr>
          </a:p>
          <a:p>
            <a:pPr>
              <a:spcBef>
                <a:spcPts val="0"/>
              </a:spcBef>
            </a:pPr>
            <a:r>
              <a:rPr lang="ja-jp" sz="2000" dirty="0">
                <a:ea typeface="Meiryo" panose="020B0604030504040204" pitchFamily="34" charset="-128"/>
                <a:cs typeface="Meiryo" panose="020B0604030504040204" pitchFamily="34" charset="-128"/>
              </a:rPr>
              <a:t>フローは、共同所有者または実行専用ユーザーとして他のユーザーと共有することができます。</a:t>
            </a:r>
          </a:p>
          <a:p>
            <a:pPr lvl="1">
              <a:spcBef>
                <a:spcPts val="0"/>
              </a:spcBef>
            </a:pPr>
            <a:r>
              <a:rPr lang="ja-jp" sz="1600" dirty="0">
                <a:ea typeface="Meiryo" panose="020B0604030504040204" pitchFamily="34" charset="-128"/>
                <a:cs typeface="Meiryo" panose="020B0604030504040204" pitchFamily="34" charset="-128"/>
              </a:rPr>
              <a:t>ユーザーがフローの所有者として別のユーザーまたはグループを追加すると、そのフローはチーム フローになります (これは、チーム フローにのみ表示されます)。フローの共同所有者は、既に存在する接続を使用してフローを変更することもできます。</a:t>
            </a:r>
          </a:p>
          <a:p>
            <a:pPr lvl="1">
              <a:spcBef>
                <a:spcPts val="0"/>
              </a:spcBef>
            </a:pPr>
            <a:r>
              <a:rPr lang="ja-jp" sz="1600" dirty="0">
                <a:ea typeface="Meiryo" panose="020B0604030504040204" pitchFamily="34" charset="-128"/>
                <a:cs typeface="Meiryo" panose="020B0604030504040204" pitchFamily="34" charset="-128"/>
              </a:rPr>
              <a:t>実行のみの共有は、フローが手動でトリガーされる場合のオプションです (ボタン フロー)。フローを共有しているユーザーはその実行のみを行うことができます。ユーザーはフローを編集できません。</a:t>
            </a:r>
          </a:p>
          <a:p>
            <a:pPr>
              <a:spcBef>
                <a:spcPts val="0"/>
              </a:spcBef>
            </a:pPr>
            <a:endParaRPr lang="en-US" sz="800" dirty="0">
              <a:ea typeface="Meiryo" panose="020B0604030504040204" pitchFamily="34" charset="-128"/>
              <a:cs typeface="Meiryo" panose="020B0604030504040204" pitchFamily="34" charset="-128"/>
            </a:endParaRPr>
          </a:p>
          <a:p>
            <a:pPr>
              <a:spcBef>
                <a:spcPts val="0"/>
              </a:spcBef>
            </a:pPr>
            <a:r>
              <a:rPr lang="ja-jp" sz="2000" dirty="0">
                <a:ea typeface="Meiryo" panose="020B0604030504040204" pitchFamily="34" charset="-128"/>
                <a:cs typeface="Meiryo" panose="020B0604030504040204" pitchFamily="34" charset="-128"/>
              </a:rPr>
              <a:t>フローは、次のソースから実行できます。</a:t>
            </a:r>
          </a:p>
          <a:p>
            <a:pPr lvl="1">
              <a:spcBef>
                <a:spcPts val="0"/>
              </a:spcBef>
            </a:pPr>
            <a:r>
              <a:rPr lang="ja-jp" sz="1800" dirty="0">
                <a:ea typeface="Meiryo" panose="020B0604030504040204" pitchFamily="34" charset="-128"/>
                <a:cs typeface="Meiryo" panose="020B0604030504040204" pitchFamily="34" charset="-128"/>
              </a:rPr>
              <a:t>SharePoint リストを含むフローが共有されている場合、SharePoint 内からフローを実行できます。</a:t>
            </a:r>
          </a:p>
          <a:p>
            <a:pPr lvl="1">
              <a:spcBef>
                <a:spcPts val="0"/>
              </a:spcBef>
            </a:pPr>
            <a:endParaRPr lang="en-US" sz="800" dirty="0">
              <a:ea typeface="Meiryo" panose="020B0604030504040204" pitchFamily="34" charset="-128"/>
              <a:cs typeface="Meiryo" panose="020B0604030504040204" pitchFamily="34" charset="-128"/>
            </a:endParaRPr>
          </a:p>
          <a:p>
            <a:pPr lvl="1">
              <a:spcBef>
                <a:spcPts val="0"/>
              </a:spcBef>
            </a:pPr>
            <a:r>
              <a:rPr lang="ja-jp" sz="1800" dirty="0">
                <a:ea typeface="Meiryo" panose="020B0604030504040204" pitchFamily="34" charset="-128"/>
                <a:cs typeface="Meiryo" panose="020B0604030504040204" pitchFamily="34" charset="-128"/>
              </a:rPr>
              <a:t>ユーザーは、Microsoft Teams 内からフローを作成、管理、および実行できます。</a:t>
            </a:r>
          </a:p>
          <a:p>
            <a:pPr lvl="1">
              <a:spcBef>
                <a:spcPts val="0"/>
              </a:spcBef>
            </a:pPr>
            <a:endParaRPr lang="en-US" sz="800" dirty="0">
              <a:ea typeface="Meiryo" panose="020B0604030504040204" pitchFamily="34" charset="-128"/>
              <a:cs typeface="Meiryo" panose="020B0604030504040204" pitchFamily="34" charset="-128"/>
            </a:endParaRPr>
          </a:p>
          <a:p>
            <a:pPr lvl="1">
              <a:spcBef>
                <a:spcPts val="0"/>
              </a:spcBef>
            </a:pPr>
            <a:r>
              <a:rPr lang="ja-jp" sz="1800" dirty="0">
                <a:ea typeface="Meiryo" panose="020B0604030504040204" pitchFamily="34" charset="-128"/>
                <a:cs typeface="Meiryo" panose="020B0604030504040204" pitchFamily="34" charset="-128"/>
              </a:rPr>
              <a:t>Power Automate フローは、Power Automate 携帯電話アプリから作成、管理、および実行できます。</a:t>
            </a:r>
            <a:endParaRPr lang="en-US" sz="1600" dirty="0">
              <a:ea typeface="Meiryo" panose="020B0604030504040204" pitchFamily="34" charset="-128"/>
              <a:cs typeface="Meiryo" panose="020B0604030504040204" pitchFamily="34" charset="-128"/>
            </a:endParaRPr>
          </a:p>
        </p:txBody>
      </p:sp>
    </p:spTree>
    <p:custDataLst>
      <p:tags r:id="rId1"/>
    </p:custDataLst>
    <p:extLst>
      <p:ext uri="{BB962C8B-B14F-4D97-AF65-F5344CB8AC3E}">
        <p14:creationId xmlns:p14="http://schemas.microsoft.com/office/powerpoint/2010/main" val="1069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ja-jp" b="1" spc="0" dirty="0">
                <a:latin typeface="+mn-lt"/>
                <a:ea typeface="Meiryo" panose="020B0604030504040204" pitchFamily="34" charset="-128"/>
                <a:cs typeface="Meiryo" panose="020B0604030504040204" pitchFamily="34" charset="-128"/>
              </a:rPr>
              <a:t>デモ</a:t>
            </a:r>
          </a:p>
        </p:txBody>
      </p:sp>
      <p:sp>
        <p:nvSpPr>
          <p:cNvPr id="6" name="Text Placeholder 5"/>
          <p:cNvSpPr>
            <a:spLocks noGrp="1"/>
          </p:cNvSpPr>
          <p:nvPr>
            <p:ph type="body" sz="quarter" idx="10"/>
          </p:nvPr>
        </p:nvSpPr>
        <p:spPr>
          <a:xfrm>
            <a:off x="4938315" y="2487111"/>
            <a:ext cx="6394346" cy="3010055"/>
          </a:xfrm>
        </p:spPr>
        <p:txBody>
          <a:bodyPr/>
          <a:lstStyle/>
          <a:p>
            <a:pPr lvl="1" fontAlgn="base"/>
            <a:endParaRPr lang="en-US" sz="800" dirty="0">
              <a:ea typeface="Meiryo" panose="020B0604030504040204" pitchFamily="34" charset="-128"/>
              <a:cs typeface="Meiryo" panose="020B0604030504040204" pitchFamily="34" charset="-128"/>
            </a:endParaRPr>
          </a:p>
          <a:p>
            <a:pPr lvl="0" fontAlgn="base"/>
            <a:r>
              <a:rPr lang="ja-jp" dirty="0">
                <a:ea typeface="Meiryo" panose="020B0604030504040204" pitchFamily="34" charset="-128"/>
                <a:cs typeface="Meiryo" panose="020B0604030504040204" pitchFamily="34" charset="-128"/>
              </a:rPr>
              <a:t>Power Automate を使用してフローを</a:t>
            </a:r>
            <a:br>
              <a:rPr lang="en-US" altLang="ja-JP" dirty="0">
                <a:ea typeface="Meiryo" panose="020B0604030504040204" pitchFamily="34" charset="-128"/>
                <a:cs typeface="Meiryo" panose="020B0604030504040204" pitchFamily="34" charset="-128"/>
              </a:rPr>
            </a:br>
            <a:r>
              <a:rPr lang="ja-jp" dirty="0">
                <a:ea typeface="Meiryo" panose="020B0604030504040204" pitchFamily="34" charset="-128"/>
                <a:cs typeface="Meiryo" panose="020B0604030504040204" pitchFamily="34" charset="-128"/>
              </a:rPr>
              <a:t>作成する</a:t>
            </a:r>
          </a:p>
          <a:p>
            <a:pPr lvl="1" fontAlgn="base"/>
            <a:r>
              <a:rPr lang="ja-jp" dirty="0">
                <a:ea typeface="Meiryo" panose="020B0604030504040204" pitchFamily="34" charset="-128"/>
                <a:cs typeface="Meiryo" panose="020B0604030504040204" pitchFamily="34" charset="-128"/>
              </a:rPr>
              <a:t>Power Automate フローを作成する</a:t>
            </a:r>
          </a:p>
          <a:p>
            <a:pPr lvl="1" fontAlgn="base"/>
            <a:r>
              <a:rPr lang="ja-jp" dirty="0">
                <a:ea typeface="Meiryo" panose="020B0604030504040204" pitchFamily="34" charset="-128"/>
                <a:cs typeface="Meiryo" panose="020B0604030504040204" pitchFamily="34" charset="-128"/>
              </a:rPr>
              <a:t>Power Automate フローに追加の所有者を割り当てる </a:t>
            </a:r>
            <a:br>
              <a:rPr lang="en-US" altLang="ja-JP" dirty="0">
                <a:ea typeface="Meiryo" panose="020B0604030504040204" pitchFamily="34" charset="-128"/>
                <a:cs typeface="Meiryo" panose="020B0604030504040204" pitchFamily="34" charset="-128"/>
              </a:rPr>
            </a:br>
            <a:r>
              <a:rPr lang="ja-jp" dirty="0">
                <a:ea typeface="Meiryo" panose="020B0604030504040204" pitchFamily="34" charset="-128"/>
                <a:cs typeface="Meiryo" panose="020B0604030504040204" pitchFamily="34" charset="-128"/>
              </a:rPr>
              <a:t>(オプション)</a:t>
            </a:r>
            <a:endParaRPr lang="en-US" dirty="0">
              <a:ea typeface="Meiryo" panose="020B0604030504040204" pitchFamily="34" charset="-128"/>
              <a:cs typeface="Meiryo" panose="020B0604030504040204" pitchFamily="34" charset="-128"/>
            </a:endParaRPr>
          </a:p>
          <a:p>
            <a:pPr lvl="1" fontAlgn="base"/>
            <a:endParaRPr lang="en-US" dirty="0">
              <a:ea typeface="Meiryo" panose="020B0604030504040204" pitchFamily="34" charset="-128"/>
              <a:cs typeface="Meiryo" panose="020B0604030504040204" pitchFamily="34" charset="-128"/>
            </a:endParaRPr>
          </a:p>
          <a:p>
            <a:pPr marL="228600" lvl="1" indent="0" fontAlgn="base">
              <a:buNone/>
            </a:pPr>
            <a:endParaRPr lang="en-US" dirty="0">
              <a:ea typeface="Meiryo" panose="020B0604030504040204" pitchFamily="34" charset="-128"/>
              <a:cs typeface="Meiryo" panose="020B0604030504040204" pitchFamily="34" charset="-128"/>
            </a:endParaRPr>
          </a:p>
        </p:txBody>
      </p:sp>
    </p:spTree>
    <p:custDataLst>
      <p:tags r:id="rId1"/>
    </p:custDataLst>
    <p:extLst>
      <p:ext uri="{BB962C8B-B14F-4D97-AF65-F5344CB8AC3E}">
        <p14:creationId xmlns:p14="http://schemas.microsoft.com/office/powerpoint/2010/main" val="424495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ja-jp" b="1" dirty="0">
                <a:ea typeface="Meiryo" panose="020B0604030504040204" pitchFamily="34" charset="-128"/>
                <a:cs typeface="Meiryo" panose="020B0604030504040204" pitchFamily="34" charset="-128"/>
              </a:rPr>
              <a:t>Teams クライアントの拡張可能なポイント</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8262" y="1386512"/>
            <a:ext cx="10425833" cy="2930033"/>
          </a:xfrm>
        </p:spPr>
        <p:txBody>
          <a:bodyPr/>
          <a:lstStyle/>
          <a:p>
            <a:pPr marL="0" indent="0">
              <a:buNone/>
            </a:pPr>
            <a:r>
              <a:rPr lang="ja-jp" dirty="0">
                <a:ea typeface="Meiryo" panose="020B0604030504040204" pitchFamily="34" charset="-128"/>
                <a:cs typeface="Meiryo" panose="020B0604030504040204" pitchFamily="34" charset="-128"/>
              </a:rPr>
              <a:t>ユーザーがアプリとやり取りできるよう Microsoft Teams クライアントを拡張できる場所は複数あります。</a:t>
            </a:r>
          </a:p>
          <a:p>
            <a:pPr marL="0" indent="0">
              <a:buNone/>
            </a:pPr>
            <a:r>
              <a:rPr lang="ja-jp" dirty="0">
                <a:ea typeface="Meiryo" panose="020B0604030504040204" pitchFamily="34" charset="-128"/>
                <a:cs typeface="Meiryo" panose="020B0604030504040204" pitchFamily="34" charset="-128"/>
              </a:rPr>
              <a:t>Teams クライアントを拡張するためのオプション:</a:t>
            </a:r>
          </a:p>
          <a:p>
            <a:pPr lvl="1"/>
            <a:r>
              <a:rPr lang="ja-jp" sz="2800" dirty="0">
                <a:ea typeface="Meiryo" panose="020B0604030504040204" pitchFamily="34" charset="-128"/>
                <a:cs typeface="Meiryo" panose="020B0604030504040204" pitchFamily="34" charset="-128"/>
              </a:rPr>
              <a:t>チーム、チャネル、およびグループ チャット</a:t>
            </a:r>
          </a:p>
          <a:p>
            <a:pPr lvl="1"/>
            <a:r>
              <a:rPr lang="ja-jp" sz="2800" dirty="0">
                <a:ea typeface="Meiryo" panose="020B0604030504040204" pitchFamily="34" charset="-128"/>
                <a:cs typeface="Meiryo" panose="020B0604030504040204" pitchFamily="34" charset="-128"/>
              </a:rPr>
              <a:t>個人用アプリ</a:t>
            </a:r>
          </a:p>
          <a:p>
            <a:pPr lvl="1"/>
            <a:r>
              <a:rPr lang="ja-jp" sz="2800" dirty="0">
                <a:ea typeface="Meiryo" panose="020B0604030504040204" pitchFamily="34" charset="-128"/>
                <a:cs typeface="Meiryo" panose="020B0604030504040204" pitchFamily="34" charset="-128"/>
              </a:rPr>
              <a:t>メッセージ</a:t>
            </a:r>
          </a:p>
        </p:txBody>
      </p:sp>
    </p:spTree>
    <p:extLst>
      <p:ext uri="{BB962C8B-B14F-4D97-AF65-F5344CB8AC3E}">
        <p14:creationId xmlns:p14="http://schemas.microsoft.com/office/powerpoint/2010/main" val="25734290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92DF-2051-402C-9326-236D8A4617C5}"/>
              </a:ext>
            </a:extLst>
          </p:cNvPr>
          <p:cNvSpPr>
            <a:spLocks noGrp="1"/>
          </p:cNvSpPr>
          <p:nvPr>
            <p:ph type="title"/>
          </p:nvPr>
        </p:nvSpPr>
        <p:spPr>
          <a:xfrm>
            <a:off x="588263" y="457200"/>
            <a:ext cx="11018520" cy="553998"/>
          </a:xfrm>
        </p:spPr>
        <p:txBody>
          <a:bodyPr>
            <a:normAutofit/>
          </a:bodyPr>
          <a:lstStyle/>
          <a:p>
            <a:r>
              <a:rPr lang="ja-jp" b="1" dirty="0">
                <a:ea typeface="Meiryo" panose="020B0604030504040204" pitchFamily="34" charset="-128"/>
                <a:cs typeface="Meiryo" panose="020B0604030504040204" pitchFamily="34" charset="-128"/>
              </a:rPr>
              <a:t>App Studio for Microsoft Teams アプリ開発</a:t>
            </a:r>
          </a:p>
        </p:txBody>
      </p:sp>
      <p:sp>
        <p:nvSpPr>
          <p:cNvPr id="3" name="Text Placeholder 2">
            <a:extLst>
              <a:ext uri="{FF2B5EF4-FFF2-40B4-BE49-F238E27FC236}">
                <a16:creationId xmlns:a16="http://schemas.microsoft.com/office/drawing/2014/main" id="{842D4BEF-3207-42E1-A211-A3D8FEEA6A97}"/>
              </a:ext>
            </a:extLst>
          </p:cNvPr>
          <p:cNvSpPr>
            <a:spLocks noGrp="1"/>
          </p:cNvSpPr>
          <p:nvPr>
            <p:ph type="body" sz="quarter" idx="10"/>
          </p:nvPr>
        </p:nvSpPr>
        <p:spPr>
          <a:xfrm>
            <a:off x="584200" y="1435497"/>
            <a:ext cx="5511800" cy="4801314"/>
          </a:xfrm>
        </p:spPr>
        <p:txBody>
          <a:bodyPr/>
          <a:lstStyle/>
          <a:p>
            <a:pPr marL="0" indent="0">
              <a:buNone/>
            </a:pPr>
            <a:r>
              <a:rPr lang="ja-jp" sz="2600" dirty="0">
                <a:ea typeface="Meiryo" panose="020B0604030504040204" pitchFamily="34" charset="-128"/>
                <a:cs typeface="Meiryo" panose="020B0604030504040204" pitchFamily="34" charset="-128"/>
              </a:rPr>
              <a:t>App Studio は、Teams のマニフェストおよびパッケージを作成するプロセスを合理化します。</a:t>
            </a:r>
          </a:p>
          <a:p>
            <a:pPr marL="0" indent="0">
              <a:buNone/>
            </a:pPr>
            <a:r>
              <a:rPr lang="ja-jp" sz="2600" dirty="0">
                <a:ea typeface="Meiryo" panose="020B0604030504040204" pitchFamily="34" charset="-128"/>
                <a:cs typeface="Meiryo" panose="020B0604030504040204" pitchFamily="34" charset="-128"/>
              </a:rPr>
              <a:t>App Studio を使用して次の操作を行います。</a:t>
            </a:r>
          </a:p>
          <a:p>
            <a:r>
              <a:rPr lang="ja-jp" sz="2600" dirty="0">
                <a:ea typeface="Meiryo" panose="020B0604030504040204" pitchFamily="34" charset="-128"/>
                <a:cs typeface="Meiryo" panose="020B0604030504040204" pitchFamily="34" charset="-128"/>
              </a:rPr>
              <a:t>アプリ マニフェストを作成および編集する</a:t>
            </a:r>
          </a:p>
          <a:p>
            <a:r>
              <a:rPr lang="ja-jp" sz="2600" dirty="0">
                <a:ea typeface="Meiryo" panose="020B0604030504040204" pitchFamily="34" charset="-128"/>
                <a:cs typeface="Meiryo" panose="020B0604030504040204" pitchFamily="34" charset="-128"/>
              </a:rPr>
              <a:t>カードを設計およびプレビューする</a:t>
            </a:r>
          </a:p>
          <a:p>
            <a:r>
              <a:rPr lang="ja-jp" sz="2600" dirty="0">
                <a:ea typeface="Meiryo" panose="020B0604030504040204" pitchFamily="34" charset="-128"/>
                <a:cs typeface="Meiryo" panose="020B0604030504040204" pitchFamily="34" charset="-128"/>
              </a:rPr>
              <a:t>ドキュメントを検索する</a:t>
            </a:r>
          </a:p>
          <a:p>
            <a:r>
              <a:rPr lang="ja-jp" sz="2600" dirty="0">
                <a:ea typeface="Meiryo" panose="020B0604030504040204" pitchFamily="34" charset="-128"/>
                <a:cs typeface="Meiryo" panose="020B0604030504040204" pitchFamily="34" charset="-128"/>
              </a:rPr>
              <a:t>React コントロール ライブラリの UI コントロールにアクセスする</a:t>
            </a:r>
          </a:p>
        </p:txBody>
      </p:sp>
      <p:pic>
        <p:nvPicPr>
          <p:cNvPr id="1026" name="Picture 2" descr="App Studio のエントリを保存">
            <a:extLst>
              <a:ext uri="{FF2B5EF4-FFF2-40B4-BE49-F238E27FC236}">
                <a16:creationId xmlns:a16="http://schemas.microsoft.com/office/drawing/2014/main" id="{D8CE1944-0DD2-4D19-B1B0-276860014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677" y="2091776"/>
            <a:ext cx="5191125" cy="225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2566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ja-jp" dirty="0">
                <a:ea typeface="Meiryo" panose="020B0604030504040204" pitchFamily="34" charset="-128"/>
                <a:cs typeface="Meiryo" panose="020B0604030504040204" pitchFamily="34" charset="-128"/>
              </a:rPr>
              <a:t>Teams </a:t>
            </a:r>
            <a:r>
              <a:rPr lang="ja-jp" b="1" dirty="0">
                <a:latin typeface="Meiryo" panose="020B0604030504040204" pitchFamily="34" charset="-128"/>
                <a:ea typeface="Meiryo" panose="020B0604030504040204" pitchFamily="34" charset="-128"/>
                <a:cs typeface="Meiryo" panose="020B0604030504040204" pitchFamily="34" charset="-128"/>
              </a:rPr>
              <a:t>アプリを配布するためのオプション</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0329606" cy="4481227"/>
          </a:xfrm>
        </p:spPr>
        <p:txBody>
          <a:bodyPr/>
          <a:lstStyle/>
          <a:p>
            <a:pPr marL="0" indent="0">
              <a:buNone/>
            </a:pPr>
            <a:r>
              <a:rPr lang="ja-jp" dirty="0">
                <a:ea typeface="Meiryo" panose="020B0604030504040204" pitchFamily="34" charset="-128"/>
                <a:cs typeface="Meiryo" panose="020B0604030504040204" pitchFamily="34" charset="-128"/>
              </a:rPr>
              <a:t>Teams アプリを配布するための 3 つのオプション。</a:t>
            </a:r>
          </a:p>
          <a:p>
            <a:pPr lvl="1"/>
            <a:r>
              <a:rPr lang="ja-jp" sz="2800" dirty="0">
                <a:ea typeface="Meiryo" panose="020B0604030504040204" pitchFamily="34" charset="-128"/>
                <a:cs typeface="Meiryo" panose="020B0604030504040204" pitchFamily="34" charset="-128"/>
              </a:rPr>
              <a:t>アプリ パッケージを直接共有する。</a:t>
            </a:r>
          </a:p>
          <a:p>
            <a:pPr lvl="1"/>
            <a:r>
              <a:rPr lang="ja-jp" sz="2800" dirty="0">
                <a:ea typeface="Meiryo" panose="020B0604030504040204" pitchFamily="34" charset="-128"/>
                <a:cs typeface="Meiryo" panose="020B0604030504040204" pitchFamily="34" charset="-128"/>
              </a:rPr>
              <a:t>アプリを組織のアプリ カタログに公開する。</a:t>
            </a:r>
          </a:p>
          <a:p>
            <a:pPr lvl="1"/>
            <a:r>
              <a:rPr lang="ja-jp" sz="2800" dirty="0">
                <a:ea typeface="Meiryo" panose="020B0604030504040204" pitchFamily="34" charset="-128"/>
                <a:cs typeface="Meiryo" panose="020B0604030504040204" pitchFamily="34" charset="-128"/>
              </a:rPr>
              <a:t>アプリをパブリック アプリ ストアに公開する。</a:t>
            </a:r>
          </a:p>
          <a:p>
            <a:pPr marL="228600" lvl="1" indent="0">
              <a:buNone/>
            </a:pPr>
            <a:endParaRPr lang="en-US" sz="2800" dirty="0">
              <a:ea typeface="Meiryo" panose="020B0604030504040204" pitchFamily="34" charset="-128"/>
              <a:cs typeface="Meiryo" panose="020B0604030504040204" pitchFamily="34" charset="-128"/>
            </a:endParaRPr>
          </a:p>
          <a:p>
            <a:pPr marL="228600" lvl="1" indent="0">
              <a:buNone/>
            </a:pPr>
            <a:r>
              <a:rPr lang="ja-jp" sz="2800" dirty="0">
                <a:ea typeface="Meiryo" panose="020B0604030504040204" pitchFamily="34" charset="-128"/>
                <a:cs typeface="Meiryo" panose="020B0604030504040204" pitchFamily="34" charset="-128"/>
              </a:rPr>
              <a:t>Microsoft Teams でのすべてのアプリのインストールはコンテキスト固有です</a:t>
            </a:r>
          </a:p>
          <a:p>
            <a:pPr marL="228600" lvl="1" indent="0">
              <a:buNone/>
            </a:pPr>
            <a:endParaRPr lang="en-US" sz="2800" dirty="0">
              <a:ea typeface="Meiryo" panose="020B0604030504040204" pitchFamily="34" charset="-128"/>
              <a:cs typeface="Meiryo" panose="020B0604030504040204" pitchFamily="34" charset="-128"/>
            </a:endParaRPr>
          </a:p>
          <a:p>
            <a:pPr marL="0" indent="0">
              <a:buNone/>
            </a:pPr>
            <a:endParaRPr lang="en-US" dirty="0">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33740479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76753" y="3151969"/>
            <a:ext cx="3183637" cy="554061"/>
          </a:xfrm>
        </p:spPr>
        <p:txBody>
          <a:bodyPr/>
          <a:lstStyle/>
          <a:p>
            <a:r>
              <a:rPr lang="ja-jp" b="1">
                <a:latin typeface="+mn-lt"/>
                <a:ea typeface="Meiryo" panose="020B0604030504040204" pitchFamily="34" charset="-128"/>
                <a:cs typeface="Meiryo" panose="020B0604030504040204" pitchFamily="34" charset="-128"/>
              </a:rPr>
              <a:t>デモ</a:t>
            </a:r>
          </a:p>
        </p:txBody>
      </p:sp>
      <p:sp>
        <p:nvSpPr>
          <p:cNvPr id="3" name="Rectangle 2">
            <a:extLst>
              <a:ext uri="{FF2B5EF4-FFF2-40B4-BE49-F238E27FC236}">
                <a16:creationId xmlns:a16="http://schemas.microsoft.com/office/drawing/2014/main" id="{BEC37AB2-ABE2-4253-8225-E7BF1EDB068C}"/>
              </a:ext>
            </a:extLst>
          </p:cNvPr>
          <p:cNvSpPr/>
          <p:nvPr/>
        </p:nvSpPr>
        <p:spPr>
          <a:xfrm>
            <a:off x="4915928" y="2863914"/>
            <a:ext cx="5254560" cy="954107"/>
          </a:xfrm>
          <a:prstGeom prst="rect">
            <a:avLst/>
          </a:prstGeom>
        </p:spPr>
        <p:txBody>
          <a:bodyPr wrap="square" anchor="t">
            <a:spAutoFit/>
          </a:bodyPr>
          <a:lstStyle/>
          <a:p>
            <a:pPr defTabSz="932742">
              <a:spcBef>
                <a:spcPct val="20000"/>
              </a:spcBef>
              <a:buSzPct val="90000"/>
            </a:pPr>
            <a:r>
              <a:rPr lang="ja-jp" sz="28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t>Microsoft Teams アプリの</a:t>
            </a:r>
            <a:br>
              <a:rPr lang="en-US" altLang="ja-JP" sz="28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br>
            <a:r>
              <a:rPr lang="ja-jp" sz="28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t>コンポーネントを理解する</a:t>
            </a:r>
          </a:p>
        </p:txBody>
      </p:sp>
    </p:spTree>
    <p:extLst>
      <p:ext uri="{BB962C8B-B14F-4D97-AF65-F5344CB8AC3E}">
        <p14:creationId xmlns:p14="http://schemas.microsoft.com/office/powerpoint/2010/main" val="34313781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769135" y="3688695"/>
            <a:ext cx="9144000" cy="553998"/>
          </a:xfrm>
        </p:spPr>
        <p:txBody>
          <a:bodyPr/>
          <a:lstStyle/>
          <a:p>
            <a:r>
              <a:rPr lang="ja-jp" dirty="0"/>
              <a:t>Microsoft Teams </a:t>
            </a:r>
            <a:r>
              <a:rPr lang="ja-jp" b="1" dirty="0">
                <a:latin typeface="Meiryo" panose="020B0604030504040204" pitchFamily="34" charset="-128"/>
                <a:ea typeface="Meiryo" panose="020B0604030504040204" pitchFamily="34" charset="-128"/>
                <a:cs typeface="Meiryo" panose="020B0604030504040204" pitchFamily="34" charset="-128"/>
              </a:rPr>
              <a:t>の </a:t>
            </a:r>
            <a:r>
              <a:rPr lang="ja-jp" dirty="0"/>
              <a:t>Webhook</a:t>
            </a:r>
          </a:p>
        </p:txBody>
      </p:sp>
    </p:spTree>
    <p:extLst>
      <p:ext uri="{BB962C8B-B14F-4D97-AF65-F5344CB8AC3E}">
        <p14:creationId xmlns:p14="http://schemas.microsoft.com/office/powerpoint/2010/main" val="93248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2.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3.xml><?xml version="1.0" encoding="utf-8"?>
<a:theme xmlns:a="http://schemas.openxmlformats.org/drawingml/2006/main" name="1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illingSession_Template3" id="{9B4AAADB-EBD4-4F2C-9B1B-FE4320537AAE}" vid="{4D72C0E0-B8C2-453D-B58C-5BE781DB1D12}"/>
    </a:ext>
  </a:extLst>
</a:theme>
</file>

<file path=ppt/theme/theme4.xml><?xml version="1.0" encoding="utf-8"?>
<a:theme xmlns:a="http://schemas.openxmlformats.org/drawingml/2006/main" name="1_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5.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71B1F068AAB224FAE7DB4CDFA80525A" ma:contentTypeVersion="5" ma:contentTypeDescription="Create a new document." ma:contentTypeScope="" ma:versionID="440342402f1012a0f1064e75f404a778">
  <xsd:schema xmlns:xsd="http://www.w3.org/2001/XMLSchema" xmlns:xs="http://www.w3.org/2001/XMLSchema" xmlns:p="http://schemas.microsoft.com/office/2006/metadata/properties" xmlns:ns2="a0deddf0-f628-451c-a763-2edd5c6ccf46" xmlns:ns3="75c92904-f576-44db-8133-88c65665be3e" targetNamespace="http://schemas.microsoft.com/office/2006/metadata/properties" ma:root="true" ma:fieldsID="6c200b40ccbfd0552afa4674b2ee67d2" ns2:_="" ns3:_="">
    <xsd:import namespace="a0deddf0-f628-451c-a763-2edd5c6ccf46"/>
    <xsd:import namespace="75c92904-f576-44db-8133-88c65665be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eddf0-f628-451c-a763-2edd5c6cc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5c92904-f576-44db-8133-88c65665be3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AB8F9DC-27F8-4409-BDAB-A2DB7B3278A7}">
  <ds:schemaRefs>
    <ds:schemaRef ds:uri="http://schemas.microsoft.com/sharepoint/v3/contenttype/forms"/>
  </ds:schemaRefs>
</ds:datastoreItem>
</file>

<file path=customXml/itemProps2.xml><?xml version="1.0" encoding="utf-8"?>
<ds:datastoreItem xmlns:ds="http://schemas.openxmlformats.org/officeDocument/2006/customXml" ds:itemID="{765C097D-AFCE-4AAB-B60E-BC748F7152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deddf0-f628-451c-a763-2edd5c6ccf46"/>
    <ds:schemaRef ds:uri="75c92904-f576-44db-8133-88c65665be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08C4847-EFC6-495E-89DA-E0F8A1EA7B5B}">
  <ds:schemaRefs>
    <ds:schemaRef ds:uri="75c92904-f576-44db-8133-88c65665be3e"/>
    <ds:schemaRef ds:uri="http://www.w3.org/XML/1998/namespace"/>
    <ds:schemaRef ds:uri="http://schemas.microsoft.com/office/2006/documentManagement/types"/>
    <ds:schemaRef ds:uri="http://purl.org/dc/terms/"/>
    <ds:schemaRef ds:uri="http://purl.org/dc/dcmitype/"/>
    <ds:schemaRef ds:uri="http://schemas.microsoft.com/office/infopath/2007/PartnerControls"/>
    <ds:schemaRef ds:uri="http://schemas.microsoft.com/office/2006/metadata/properties"/>
    <ds:schemaRef ds:uri="http://schemas.openxmlformats.org/package/2006/metadata/core-properties"/>
    <ds:schemaRef ds:uri="a0deddf0-f628-451c-a763-2edd5c6ccf46"/>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99</TotalTime>
  <Words>15977</Words>
  <Application>Microsoft Office PowerPoint</Application>
  <PresentationFormat>Widescreen</PresentationFormat>
  <Paragraphs>501</Paragraphs>
  <Slides>44</Slides>
  <Notes>44</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44</vt:i4>
      </vt:variant>
    </vt:vector>
  </HeadingPairs>
  <TitlesOfParts>
    <vt:vector size="58" baseType="lpstr">
      <vt:lpstr>Meiryo</vt:lpstr>
      <vt:lpstr>Arial</vt:lpstr>
      <vt:lpstr>Calibri</vt:lpstr>
      <vt:lpstr>Consolas</vt:lpstr>
      <vt:lpstr>Segoe UI</vt:lpstr>
      <vt:lpstr>Segoe UI Light</vt:lpstr>
      <vt:lpstr>Segoe UI Semibold</vt:lpstr>
      <vt:lpstr>Segoe UI Semilight</vt:lpstr>
      <vt:lpstr>Wingdings</vt:lpstr>
      <vt:lpstr>Theme1 Baseline</vt:lpstr>
      <vt:lpstr>1_9-51052_Microsoft_Ready_Template_Light</vt:lpstr>
      <vt:lpstr>1_LIGHT GRAY TEMPLATE</vt:lpstr>
      <vt:lpstr>1_Theme1 Baseline</vt:lpstr>
      <vt:lpstr>White Template</vt:lpstr>
      <vt:lpstr>Microsoft Teams の拡張</vt:lpstr>
      <vt:lpstr>Microsoft Teams のアプリ</vt:lpstr>
      <vt:lpstr>Microsoft Teams アプリのコンポーネント</vt:lpstr>
      <vt:lpstr>Microsoft Teams プラットフォームの UX 要素</vt:lpstr>
      <vt:lpstr>Teams クライアントの拡張可能なポイント</vt:lpstr>
      <vt:lpstr>App Studio for Microsoft Teams アプリ開発</vt:lpstr>
      <vt:lpstr>Teams アプリを配布するためのオプション</vt:lpstr>
      <vt:lpstr>デモ</vt:lpstr>
      <vt:lpstr>Microsoft Teams の Webhook</vt:lpstr>
      <vt:lpstr>Microsoft Teams の Webhook およびコネクタ</vt:lpstr>
      <vt:lpstr>Microsoft Teams での送信 Webhook</vt:lpstr>
      <vt:lpstr>Microsoft Teams での着信 Webhook</vt:lpstr>
      <vt:lpstr>デモ</vt:lpstr>
      <vt:lpstr>Microsoft Teams のタブ</vt:lpstr>
      <vt:lpstr>Teams のタブとは?</vt:lpstr>
      <vt:lpstr>静的タブ</vt:lpstr>
      <vt:lpstr>構成可能タブ</vt:lpstr>
      <vt:lpstr>モバイルのタブ</vt:lpstr>
      <vt:lpstr>デモ</vt:lpstr>
      <vt:lpstr>Microsoft Teams での拡張機能の管理</vt:lpstr>
      <vt:lpstr>Teams のメッセージング拡張機能とは?</vt:lpstr>
      <vt:lpstr>メッセージング拡張機能の作成の概要</vt:lpstr>
      <vt:lpstr>検索ベースのメッセージング拡張機能</vt:lpstr>
      <vt:lpstr>アクションベースのメッセージング拡張機能</vt:lpstr>
      <vt:lpstr>デモ</vt:lpstr>
      <vt:lpstr>Microsoft Teams の会話ボット</vt:lpstr>
      <vt:lpstr>Teams のボットの概要</vt:lpstr>
      <vt:lpstr>Teams のボットの概要</vt:lpstr>
      <vt:lpstr>ボットの会話の基本</vt:lpstr>
      <vt:lpstr>Teams と Power Platform</vt:lpstr>
      <vt:lpstr>Teams のカスタム ツールの開発を加速することができる Power Platform</vt:lpstr>
      <vt:lpstr>Power Platform の概要</vt:lpstr>
      <vt:lpstr>Power Apps の概要</vt:lpstr>
      <vt:lpstr>Power Apps の概要</vt:lpstr>
      <vt:lpstr>Power Apps の データへの接続</vt:lpstr>
      <vt:lpstr>キャンバス Power App の作成</vt:lpstr>
      <vt:lpstr>Power App の実行</vt:lpstr>
      <vt:lpstr>デモ</vt:lpstr>
      <vt:lpstr>Power Automate の概要</vt:lpstr>
      <vt:lpstr>Power Automate の概要</vt:lpstr>
      <vt:lpstr>フローのデータへの接続</vt:lpstr>
      <vt:lpstr>フローの作成</vt:lpstr>
      <vt:lpstr>フローの実行</vt:lpstr>
      <vt:lpstr>デモ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Teams の拡張</dc:title>
  <dc:creator>Julie Descamp (CLEARWATER GROUP LLC)</dc:creator>
  <cp:lastModifiedBy>Siriporn (Jeab) Klinhom</cp:lastModifiedBy>
  <cp:revision>14</cp:revision>
  <dcterms:created xsi:type="dcterms:W3CDTF">2020-07-22T18:19:32Z</dcterms:created>
  <dcterms:modified xsi:type="dcterms:W3CDTF">2020-08-14T08:24:28Z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0x010100B71B1F068AAB224FAE7DB4CDFA80525A</vt:lpwstr>
  </property>
</Properties>
</file>